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48"/>
  </p:notesMasterIdLst>
  <p:sldIdLst>
    <p:sldId id="256" r:id="rId5"/>
    <p:sldId id="257" r:id="rId6"/>
    <p:sldId id="317" r:id="rId7"/>
    <p:sldId id="318" r:id="rId8"/>
    <p:sldId id="319" r:id="rId9"/>
    <p:sldId id="324" r:id="rId10"/>
    <p:sldId id="320" r:id="rId11"/>
    <p:sldId id="321" r:id="rId12"/>
    <p:sldId id="325" r:id="rId13"/>
    <p:sldId id="326" r:id="rId14"/>
    <p:sldId id="327" r:id="rId15"/>
    <p:sldId id="330" r:id="rId16"/>
    <p:sldId id="322" r:id="rId17"/>
    <p:sldId id="329" r:id="rId18"/>
    <p:sldId id="328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267" r:id="rId47"/>
  </p:sldIdLst>
  <p:sldSz cx="12192000" cy="6858000"/>
  <p:notesSz cx="6832600" cy="996315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TH SarabunPSK" panose="020B0500040200020003" pitchFamily="34" charset="-34"/>
      <p:regular r:id="rId53"/>
      <p:bold r:id="rId54"/>
      <p:italic r:id="rId55"/>
      <p:boldItalic r:id="rId56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2C"/>
    <a:srgbClr val="000000"/>
    <a:srgbClr val="B94FDE"/>
    <a:srgbClr val="DDF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70" d="100"/>
          <a:sy n="70" d="100"/>
        </p:scale>
        <p:origin x="66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793" cy="499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70226" y="0"/>
            <a:ext cx="2960793" cy="499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6E4BB-B720-4FCE-B579-581073890AE3}" type="datetimeFigureOut">
              <a:rPr lang="th-TH" smtClean="0"/>
              <a:t>13/07/64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1246188"/>
            <a:ext cx="5975350" cy="3362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3260" y="4794766"/>
            <a:ext cx="5466080" cy="392299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9463264"/>
            <a:ext cx="2960793" cy="499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70226" y="9463264"/>
            <a:ext cx="2960793" cy="499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9EE4-6B5C-4E14-A0EB-6AC31CF5CDA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640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9EE4-6B5C-4E14-A0EB-6AC31CF5CDAA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029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59693-AC0F-481D-9153-5BD6F2CF7F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8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59693-AC0F-481D-9153-5BD6F2CF7F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47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EBEED-56D4-4A62-AD93-7820A016012E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7572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BEED-56D4-4A62-AD93-7820A016012E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579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BEED-56D4-4A62-AD93-7820A016012E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90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23E6124-0577-447F-B36C-1E680826D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B6D8410F-A0AF-44E5-BF82-72F9B1BA0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59DE820-3539-4C7D-98A5-862B37F2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2A14-090E-4881-9B20-81732AFEDFAB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1C7E765-A08E-4BE3-8ACC-A221799C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26C2952-9045-44F2-AE09-E2B88CC0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450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6776CBC-1925-4156-9EAD-96A3959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DE74BBC2-9587-4DA9-9F84-17A4D8AF0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9436749-FF8D-43AB-BE5B-9EEF949F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FD72E-3B72-4617-A41B-D94BD56A5F5D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2E75D67-3479-4351-ADFE-7F9351D6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56ABA93-B5EB-433F-9F5F-F7767A85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600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254149FC-1970-47D2-9912-E76E77F20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D197AA09-2C58-47CA-BD2A-C69EEB33B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D3F522F-77C1-4A75-8B9A-62D34475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5260-E9FB-4401-A4C3-66FEA9D14FE4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1D5BC86-D81F-44D6-BCB9-418D699B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D76200D-19EE-4A55-B545-CBFF801E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0310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7A916B4-9A0D-4B98-84FD-E8BC44AC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85B12D7-3C0D-4A2E-ABD8-49F1CEB8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7AF9750-2539-4488-889E-E901AB61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43EE51F-F4A4-41B8-8F72-F8DB596C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B1E9CEF-22D7-431C-BCF6-F276C8EC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6C185123-F82A-4DFB-A603-A7A85F4A1A6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376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56DF420-1078-44F6-80FE-F0E01962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32AFF58-1449-4110-94E4-57269DA31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195EBC6-7886-4FBD-B809-95DD974C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5D75-3BEF-4BA6-9EDC-4DFF75B95EE0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EBB644D-16C7-4E1F-9B82-51D493A3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4289081-4415-4B41-BB70-4295AACA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662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1E26F73-A488-402A-923B-8FD60A5A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2AC97BE-39F4-4072-833E-1C8750EFA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8FD966F-1BAB-45D0-831C-E639E8239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46FFAC6-88DE-4DF2-B50D-29FF818E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972B-4878-463D-85E8-6E4ED2EE2216}" type="datetime1">
              <a:rPr lang="th-TH" smtClean="0"/>
              <a:t>13/07/64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401E26BC-FD99-405E-AF6A-B3B46E43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5B3FB45-5446-4C87-B324-1072A037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226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FECABE2-15E9-4946-B4A0-AC67E047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F8ACDE2-9E3A-45C0-8E1D-82B7DF9F7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810084F-613B-4A99-B385-980C91480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8F66C84C-DB05-42B3-B3AA-37A61DE69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091BA7E-07B3-4CC2-A3A5-21C9657CC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A6FC8F00-D4C0-4BF9-91B1-A340ACBA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F6BA-E9FB-4997-BC09-50C1F054C876}" type="datetime1">
              <a:rPr lang="th-TH" smtClean="0"/>
              <a:t>13/07/64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14C908B-13DC-42FF-BB97-3B2FF138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341155F6-50EE-48A6-ADD0-209621F7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755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D96D47-B5B9-4AE8-BC66-4511DD5F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AEB6FE96-FF18-455A-ABD1-D2AD7130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0986-0D1E-4C16-B73E-CE2035680F56}" type="datetime1">
              <a:rPr lang="th-TH" smtClean="0"/>
              <a:t>13/07/64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FF10A67-52BC-4B0D-AD58-E5AC1B43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8C94D562-A63C-44D8-8ACA-082E80CD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271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06A11067-C0BB-46AB-8E1A-2EB603F0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A8471-0FD5-426A-81E8-AA4415ABB55A}" type="datetime1">
              <a:rPr lang="th-TH" smtClean="0"/>
              <a:t>13/07/64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38B2E2C6-DDBE-4EF7-A3E6-35D2CD04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0CECBBE-2B5C-4BAB-B5AC-2616F73F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299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0F16110-80F4-4783-9B2E-941ACCE77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57A19B9-B93B-4A67-8EA3-6618626D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877F256-52A0-42A4-9989-8DFE75A0B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B2B290B6-ABEA-4203-A190-39FB0782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26D3-8C31-4AA4-B45D-3EC951FCEA1C}" type="datetime1">
              <a:rPr lang="th-TH" smtClean="0"/>
              <a:t>13/07/64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2B45134-8206-43F7-9B58-15E72A79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C9C0959-108B-44E6-80EA-4538AF70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0870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0EB74E-7E14-4A51-9FB7-D7465232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4F903D4-1326-47AC-9E9B-7559ED3F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48E2DE6-ECDF-4F68-A926-840C56C3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BC42D92-243D-4AAD-8600-534A5BB8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96F9-C39D-4465-9660-DDE4D64E616F}" type="datetime1">
              <a:rPr lang="th-TH" smtClean="0"/>
              <a:t>13/07/64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78940A48-81B7-4AD9-93E6-85EE1806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DD3DA44-CA5F-4953-828E-4703B33A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391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78715EC-783F-43E6-8000-660350F8DF0E}"/>
              </a:ext>
            </a:extLst>
          </p:cNvPr>
          <p:cNvSpPr/>
          <p:nvPr userDrawn="1"/>
        </p:nvSpPr>
        <p:spPr>
          <a:xfrm>
            <a:off x="0" y="1580538"/>
            <a:ext cx="12192000" cy="109660"/>
          </a:xfrm>
          <a:prstGeom prst="rect">
            <a:avLst/>
          </a:prstGeom>
          <a:solidFill>
            <a:srgbClr val="BD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E578C813-9E48-42F0-AA4A-582C55B1747A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  <a:solidFill>
            <a:srgbClr val="BD2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87D00F76-A380-4060-976A-92B5B486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09318BE2-F4D5-4E46-B0D9-8DD77B6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0F3DF7D-6426-4106-8599-98B257E0D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fld id="{C955B449-BB0C-4673-8080-90374F1350D4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8523798-A63B-44BA-BDBC-97F0A6916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406575D-45E8-4C2A-95FA-F70F8E1BA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fld id="{6C185123-F82A-4DFB-A603-A7A85F4A1A67}" type="slidenum">
              <a:rPr lang="th-TH" smtClean="0"/>
              <a:pPr/>
              <a:t>‹#›</a:t>
            </a:fld>
            <a:endParaRPr lang="th-TH"/>
          </a:p>
        </p:txBody>
      </p:sp>
      <p:pic>
        <p:nvPicPr>
          <p:cNvPr id="1026" name="Picture 2" descr="บทเรียนออนไลน์ | การทำการตลาดด้วยสื่อสังคมออนไลน์เบื้องต้น ตอนที่ ...">
            <a:extLst>
              <a:ext uri="{FF2B5EF4-FFF2-40B4-BE49-F238E27FC236}">
                <a16:creationId xmlns:a16="http://schemas.microsoft.com/office/drawing/2014/main" id="{0F79387A-7429-481C-A2EE-5DA084A4B1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053" y="270182"/>
            <a:ext cx="2013003" cy="93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A7B60D2-87E8-4154-BB52-F8650AA3218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759" y="232755"/>
            <a:ext cx="2134495" cy="11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0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H SarabunPSK" panose="020B0500040200020003" pitchFamily="34" charset="-34"/>
          <a:ea typeface="+mj-ea"/>
          <a:cs typeface="TH SarabunPSK" panose="020B05000402000200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hyperlink" Target="https://princ.wispform.com/d6074928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tmp"/><Relationship Id="rId7" Type="http://schemas.openxmlformats.org/officeDocument/2006/relationships/image" Target="../media/image33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mp"/><Relationship Id="rId5" Type="http://schemas.openxmlformats.org/officeDocument/2006/relationships/image" Target="../media/image31.tmp"/><Relationship Id="rId10" Type="http://schemas.microsoft.com/office/2007/relationships/hdphoto" Target="../media/hdphoto3.wdp"/><Relationship Id="rId4" Type="http://schemas.openxmlformats.org/officeDocument/2006/relationships/image" Target="../media/image30.tmp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mp"/><Relationship Id="rId3" Type="http://schemas.openxmlformats.org/officeDocument/2006/relationships/image" Target="../media/image33.png"/><Relationship Id="rId7" Type="http://schemas.openxmlformats.org/officeDocument/2006/relationships/image" Target="../media/image38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mp"/><Relationship Id="rId5" Type="http://schemas.openxmlformats.org/officeDocument/2006/relationships/image" Target="../media/image36.tmp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mp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mp"/><Relationship Id="rId3" Type="http://schemas.openxmlformats.org/officeDocument/2006/relationships/image" Target="../media/image63.tmp"/><Relationship Id="rId7" Type="http://schemas.openxmlformats.org/officeDocument/2006/relationships/image" Target="../media/image67.tm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mp"/><Relationship Id="rId5" Type="http://schemas.openxmlformats.org/officeDocument/2006/relationships/image" Target="../media/image65.tmp"/><Relationship Id="rId4" Type="http://schemas.openxmlformats.org/officeDocument/2006/relationships/image" Target="../media/image64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7" Type="http://schemas.openxmlformats.org/officeDocument/2006/relationships/image" Target="../media/image69.tm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mp"/><Relationship Id="rId5" Type="http://schemas.openxmlformats.org/officeDocument/2006/relationships/image" Target="../media/image65.tmp"/><Relationship Id="rId4" Type="http://schemas.openxmlformats.org/officeDocument/2006/relationships/image" Target="../media/image64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mp"/><Relationship Id="rId3" Type="http://schemas.openxmlformats.org/officeDocument/2006/relationships/image" Target="../media/image62.png"/><Relationship Id="rId7" Type="http://schemas.openxmlformats.org/officeDocument/2006/relationships/image" Target="../media/image7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mp"/><Relationship Id="rId5" Type="http://schemas.openxmlformats.org/officeDocument/2006/relationships/image" Target="../media/image64.tmp"/><Relationship Id="rId4" Type="http://schemas.openxmlformats.org/officeDocument/2006/relationships/image" Target="../media/image63.tm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mp"/><Relationship Id="rId13" Type="http://schemas.openxmlformats.org/officeDocument/2006/relationships/image" Target="../media/image77.tmp"/><Relationship Id="rId3" Type="http://schemas.openxmlformats.org/officeDocument/2006/relationships/image" Target="../media/image62.png"/><Relationship Id="rId7" Type="http://schemas.openxmlformats.org/officeDocument/2006/relationships/image" Target="../media/image70.tmp"/><Relationship Id="rId12" Type="http://schemas.openxmlformats.org/officeDocument/2006/relationships/image" Target="../media/image76.tm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mp"/><Relationship Id="rId11" Type="http://schemas.openxmlformats.org/officeDocument/2006/relationships/image" Target="../media/image75.tmp"/><Relationship Id="rId5" Type="http://schemas.openxmlformats.org/officeDocument/2006/relationships/image" Target="../media/image64.tmp"/><Relationship Id="rId15" Type="http://schemas.openxmlformats.org/officeDocument/2006/relationships/image" Target="../media/image79.tmp"/><Relationship Id="rId10" Type="http://schemas.openxmlformats.org/officeDocument/2006/relationships/image" Target="../media/image74.tmp"/><Relationship Id="rId4" Type="http://schemas.openxmlformats.org/officeDocument/2006/relationships/image" Target="../media/image63.tmp"/><Relationship Id="rId9" Type="http://schemas.openxmlformats.org/officeDocument/2006/relationships/image" Target="../media/image73.tmp"/><Relationship Id="rId14" Type="http://schemas.openxmlformats.org/officeDocument/2006/relationships/image" Target="../media/image78.tm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D37B51-61A2-4001-A279-336293B90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806" y="1157492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th-TH" sz="4800" b="1" dirty="0">
                <a:solidFill>
                  <a:schemeClr val="bg1">
                    <a:lumMod val="50000"/>
                  </a:schemeClr>
                </a:solidFill>
              </a:rPr>
              <a:t>หน่วยการเรียนที่ 1 การทำงานของคอมพิวเตอร์</a:t>
            </a:r>
            <a:br>
              <a:rPr lang="th-TH" sz="4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b="1" dirty="0">
                <a:solidFill>
                  <a:schemeClr val="bg1">
                    <a:lumMod val="50000"/>
                  </a:schemeClr>
                </a:solidFill>
              </a:rPr>
              <a:t>work with computers</a:t>
            </a:r>
            <a:endParaRPr lang="th-TH" sz="4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25A90B02-526F-489D-A4CF-8BDBEE646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4827" y="4109357"/>
            <a:ext cx="9144000" cy="2133599"/>
          </a:xfrm>
        </p:spPr>
        <p:txBody>
          <a:bodyPr>
            <a:normAutofit lnSpcReduction="10000"/>
          </a:bodyPr>
          <a:lstStyle/>
          <a:p>
            <a:pPr algn="r"/>
            <a:endParaRPr lang="th-TH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th-TH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th-TH" b="1" dirty="0">
                <a:solidFill>
                  <a:schemeClr val="bg1">
                    <a:lumMod val="50000"/>
                  </a:schemeClr>
                </a:solidFill>
              </a:rPr>
              <a:t>รายวิชาทักษะการใช้คอมพิวเตอร์และเทคโนโลยีสารสนเทศ</a:t>
            </a:r>
          </a:p>
          <a:p>
            <a:pPr algn="r"/>
            <a:r>
              <a:rPr lang="th-TH" b="1" dirty="0">
                <a:solidFill>
                  <a:schemeClr val="bg1">
                    <a:lumMod val="50000"/>
                  </a:schemeClr>
                </a:solidFill>
              </a:rPr>
              <a:t>สาขาวิชาวิทยาการคอมพิวเตอร์ ภาควิชาคณิตศาสตร์และวิทยาการคอมพิวเตอร์</a:t>
            </a:r>
          </a:p>
          <a:p>
            <a:pPr algn="r"/>
            <a:r>
              <a:rPr lang="th-TH" b="1" dirty="0">
                <a:solidFill>
                  <a:schemeClr val="bg1">
                    <a:lumMod val="50000"/>
                  </a:schemeClr>
                </a:solidFill>
              </a:rPr>
              <a:t>คณะวิทยาศาสตร์และเทคโนโลยี มหาวิทยาลัยเทคโนโลยีราชมงคลธัญบุรี</a:t>
            </a:r>
          </a:p>
        </p:txBody>
      </p:sp>
      <p:pic>
        <p:nvPicPr>
          <p:cNvPr id="1026" name="Picture 2" descr="Laptop Computer Icons Computer Software PNG, Clipart ...">
            <a:extLst>
              <a:ext uri="{FF2B5EF4-FFF2-40B4-BE49-F238E27FC236}">
                <a16:creationId xmlns:a16="http://schemas.microsoft.com/office/drawing/2014/main" id="{3EDBC363-C91E-4E7F-B50F-EB1424898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341" y1="53226" x2="34814" y2="53139"/>
                        <a14:foregroundMark x1="33654" y1="54637" x2="34899" y2="53266"/>
                        <a14:backgroundMark x1="58516" y1="43145" x2="59890" y2="35484"/>
                        <a14:backgroundMark x1="67445" y1="53831" x2="68681" y2="62298"/>
                        <a14:backgroundMark x1="68132" y1="65524" x2="70055" y2="76613"/>
                        <a14:backgroundMark x1="69780" y1="79637" x2="69231" y2="85685"/>
                        <a14:backgroundMark x1="31593" y1="64113" x2="31319" y2="69153"/>
                        <a14:backgroundMark x1="30495" y1="84476" x2="31731" y2="85685"/>
                        <a14:backgroundMark x1="41209" y1="39718" x2="41758" y2="41935"/>
                        <a14:backgroundMark x1="57418" y1="45766" x2="57143" y2="44153"/>
                        <a14:backgroundMark x1="57555" y1="48992" x2="57418" y2="48790"/>
                        <a14:backgroundMark x1="33846" y1="54014" x2="32830" y2="55242"/>
                        <a14:backgroundMark x1="38599" y1="49194" x2="34890" y2="50806"/>
                        <a14:backgroundMark x1="35714" y1="50202" x2="33929" y2="51815"/>
                        <a14:backgroundMark x1="39286" y1="49395" x2="40247" y2="48992"/>
                        <a14:backgroundMark x1="59753" y1="49194" x2="61538" y2="49597"/>
                        <a14:backgroundMark x1="63874" y1="50605" x2="65797" y2="52016"/>
                        <a14:backgroundMark x1="65659" y1="52419" x2="66484" y2="54435"/>
                        <a14:backgroundMark x1="40385" y1="33669" x2="40522" y2="35685"/>
                        <a14:backgroundMark x1="43132" y1="46573" x2="43407" y2="45766"/>
                        <a14:backgroundMark x1="59753" y1="36290" x2="59478" y2="34274"/>
                        <a14:backgroundMark x1="57143" y1="44355" x2="57692" y2="43347"/>
                        <a14:backgroundMark x1="57143" y1="44758" x2="58379" y2="43145"/>
                        <a14:backgroundMark x1="31731" y1="63508" x2="32280" y2="60685"/>
                        <a14:backgroundMark x1="43269" y1="44758" x2="43132" y2="43952"/>
                        <a14:backgroundMark x1="42720" y1="43548" x2="42170" y2="42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" y="2220322"/>
            <a:ext cx="4616535" cy="31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0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4.</a:t>
            </a:r>
            <a:r>
              <a:rPr lang="th-TH" dirty="0">
                <a:effectLst/>
              </a:rPr>
              <a:t>การเชื่อมต่ออุปกรณ์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740" y="1825625"/>
            <a:ext cx="8558074" cy="4351338"/>
          </a:xfrm>
        </p:spPr>
        <p:txBody>
          <a:bodyPr>
            <a:normAutofit/>
          </a:bodyPr>
          <a:lstStyle/>
          <a:p>
            <a:pPr algn="thaiDist"/>
            <a:r>
              <a:rPr lang="th-TH" b="1" dirty="0">
                <a:solidFill>
                  <a:srgbClr val="FF0000"/>
                </a:solidFill>
              </a:rPr>
              <a:t>การเชื่อมต่อพอร์ต </a:t>
            </a:r>
            <a:r>
              <a:rPr lang="en-US" b="1" dirty="0">
                <a:solidFill>
                  <a:srgbClr val="FF0000"/>
                </a:solidFill>
              </a:rPr>
              <a:t>RJ11 (Modem Port)</a:t>
            </a:r>
            <a:endParaRPr lang="th-TH" b="1" dirty="0">
              <a:solidFill>
                <a:srgbClr val="FF0000"/>
              </a:solidFill>
            </a:endParaRPr>
          </a:p>
          <a:p>
            <a:pPr marL="0" indent="0" algn="thaiDist">
              <a:buNone/>
            </a:pPr>
            <a:r>
              <a:rPr lang="en-US" dirty="0"/>
              <a:t>	</a:t>
            </a:r>
            <a:r>
              <a:rPr lang="th-TH" dirty="0"/>
              <a:t>พอร์ต </a:t>
            </a:r>
            <a:r>
              <a:rPr lang="en-US" dirty="0"/>
              <a:t>RJ11 (Modem Port) </a:t>
            </a:r>
            <a:r>
              <a:rPr lang="th-TH" dirty="0"/>
              <a:t>เป็นพอร์ตที่มีลักษณะคล้ายกับพอร์ต </a:t>
            </a:r>
            <a:r>
              <a:rPr lang="en-US" dirty="0"/>
              <a:t>RJ45 </a:t>
            </a:r>
            <a:r>
              <a:rPr lang="th-TH" dirty="0"/>
              <a:t>แต่จะมีขนาดเล็กกว่า เนื่องจากตัวพอร์ต </a:t>
            </a:r>
            <a:r>
              <a:rPr lang="en-US" dirty="0"/>
              <a:t>RJ11 </a:t>
            </a:r>
            <a:r>
              <a:rPr lang="th-TH" dirty="0"/>
              <a:t>มีเพียง 4 ขา ขณะที่ พอร์ต </a:t>
            </a:r>
            <a:r>
              <a:rPr lang="en-US" dirty="0"/>
              <a:t>RJ45 </a:t>
            </a:r>
            <a:r>
              <a:rPr lang="th-TH" dirty="0"/>
              <a:t>มีจำนวนขา 8 ขา สำหรับหน้าที่ของพอร์ต </a:t>
            </a:r>
            <a:r>
              <a:rPr lang="en-US" dirty="0"/>
              <a:t>RJ11</a:t>
            </a:r>
            <a:r>
              <a:rPr lang="th-TH" dirty="0"/>
              <a:t>นั้นไว้สำหรับเชื่อมต่อกับโมเด็มผ่านทางสายโทรศัพท์ที่มีการเข้าหัวแบบ </a:t>
            </a:r>
            <a:r>
              <a:rPr lang="en-US" dirty="0"/>
              <a:t>RJ11 </a:t>
            </a:r>
            <a:r>
              <a:rPr lang="th-TH" dirty="0"/>
              <a:t>เช่นกัน</a:t>
            </a:r>
            <a:endParaRPr lang="en-US" dirty="0"/>
          </a:p>
          <a:p>
            <a:pPr marL="0" indent="0" algn="thaiDist">
              <a:buNone/>
            </a:pPr>
            <a:endParaRPr lang="en-US" dirty="0"/>
          </a:p>
          <a:p>
            <a:pPr marL="0" lvl="0" indent="0" algn="thaiDist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B04-E61D-434E-B43B-5C1A3EA58CC8}" type="slidenum">
              <a:rPr lang="en-US" smtClean="0"/>
              <a:t>10</a:t>
            </a:fld>
            <a:endParaRPr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C12D-C331-4507-9666-2367D5C6CC6F}" type="datetime1">
              <a:rPr lang="th-TH" smtClean="0"/>
              <a:t>13/07/64</a:t>
            </a:fld>
            <a:endParaRPr lang="th-TH"/>
          </a:p>
        </p:txBody>
      </p:sp>
      <p:pic>
        <p:nvPicPr>
          <p:cNvPr id="7" name="รูปภาพ 6" descr="การคลิปหน้าจอ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2" r="1414" b="3148"/>
          <a:stretch/>
        </p:blipFill>
        <p:spPr>
          <a:xfrm>
            <a:off x="9792070" y="2374115"/>
            <a:ext cx="984853" cy="1034911"/>
          </a:xfrm>
          <a:prstGeom prst="rect">
            <a:avLst/>
          </a:prstGeom>
        </p:spPr>
      </p:pic>
      <p:pic>
        <p:nvPicPr>
          <p:cNvPr id="8" name="รูปภาพ 7" descr="การคลิปหน้าจอ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02" y="3861616"/>
            <a:ext cx="3915321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0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4.</a:t>
            </a:r>
            <a:r>
              <a:rPr lang="th-TH" dirty="0">
                <a:effectLst/>
              </a:rPr>
              <a:t>การเชื่อมต่ออุปกรณ์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740" y="1825625"/>
            <a:ext cx="8558074" cy="4351338"/>
          </a:xfrm>
        </p:spPr>
        <p:txBody>
          <a:bodyPr>
            <a:normAutofit/>
          </a:bodyPr>
          <a:lstStyle/>
          <a:p>
            <a:pPr algn="thaiDist"/>
            <a:r>
              <a:rPr lang="th-TH" b="1" dirty="0">
                <a:solidFill>
                  <a:srgbClr val="FF0000"/>
                </a:solidFill>
              </a:rPr>
              <a:t>การเชื่อมต่อพอร์ต </a:t>
            </a:r>
            <a:r>
              <a:rPr lang="en-US" b="1" dirty="0">
                <a:solidFill>
                  <a:srgbClr val="FF0000"/>
                </a:solidFill>
              </a:rPr>
              <a:t>RJ45 (LAN Port) </a:t>
            </a:r>
          </a:p>
          <a:p>
            <a:pPr marL="0" indent="0" algn="thaiDist">
              <a:buNone/>
            </a:pPr>
            <a:r>
              <a:rPr lang="en-US" dirty="0"/>
              <a:t>	</a:t>
            </a:r>
            <a:r>
              <a:rPr lang="th-TH" dirty="0"/>
              <a:t>พอร์ต </a:t>
            </a:r>
            <a:r>
              <a:rPr lang="en-US" dirty="0"/>
              <a:t>RJ45 (LAN Port) </a:t>
            </a:r>
            <a:r>
              <a:rPr lang="th-TH" dirty="0"/>
              <a:t>ใช้ในการเชื่อมต่อกับสายแลนที่มีการเข้าหัวแบบ </a:t>
            </a:r>
            <a:r>
              <a:rPr lang="en-US" dirty="0"/>
              <a:t>RJ45 </a:t>
            </a:r>
            <a:r>
              <a:rPr lang="th-TH" dirty="0"/>
              <a:t>เพื่อใช้ในการเข้าถึงระบบเครือข่าย ในโน้ตบุ</a:t>
            </a:r>
            <a:r>
              <a:rPr lang="th-TH" dirty="0" err="1"/>
              <a:t>้ค</a:t>
            </a:r>
            <a:r>
              <a:rPr lang="th-TH" dirty="0"/>
              <a:t>ส่วนใหญ่ในปัจจุบันมักจะติดตั้งพอร์ต </a:t>
            </a:r>
            <a:r>
              <a:rPr lang="en-US" dirty="0"/>
              <a:t>RJ45 </a:t>
            </a:r>
            <a:r>
              <a:rPr lang="th-TH" dirty="0"/>
              <a:t>มาไว้เป็นมาตรฐานอยู่แล้ว</a:t>
            </a:r>
            <a:endParaRPr lang="en-US" dirty="0"/>
          </a:p>
          <a:p>
            <a:pPr marL="0" lvl="0" indent="0" algn="thaiDist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B04-E61D-434E-B43B-5C1A3EA58CC8}" type="slidenum">
              <a:rPr lang="en-US" smtClean="0"/>
              <a:t>11</a:t>
            </a:fld>
            <a:endParaRPr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C12D-C331-4507-9666-2367D5C6CC6F}" type="datetime1">
              <a:rPr lang="th-TH" smtClean="0"/>
              <a:t>13/07/64</a:t>
            </a:fld>
            <a:endParaRPr lang="th-TH"/>
          </a:p>
        </p:txBody>
      </p:sp>
      <p:pic>
        <p:nvPicPr>
          <p:cNvPr id="7" name="รูปภาพ 6" descr="การคลิปหน้าจอ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96" t="2492" r="51332" b="656"/>
          <a:stretch/>
        </p:blipFill>
        <p:spPr>
          <a:xfrm>
            <a:off x="9854214" y="2329727"/>
            <a:ext cx="984853" cy="1034911"/>
          </a:xfrm>
          <a:prstGeom prst="rect">
            <a:avLst/>
          </a:prstGeom>
        </p:spPr>
      </p:pic>
      <p:pic>
        <p:nvPicPr>
          <p:cNvPr id="9" name="รูปภาพ 8" descr="การคลิปหน้าจอ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50" y="3673982"/>
            <a:ext cx="4239217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8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12</a:t>
            </a:fld>
            <a:endParaRPr lang="th-TH"/>
          </a:p>
        </p:txBody>
      </p:sp>
      <p:pic>
        <p:nvPicPr>
          <p:cNvPr id="1030" name="Picture 6" descr="บริการ IT Helpdesk ประสบการณ์สูงโดยทีมงานผู้เชี่ยวชา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017" y="2315978"/>
            <a:ext cx="2679679" cy="40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402454" y="2608448"/>
            <a:ext cx="4480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เข้าใจอันตรายและผลกระทบด้านสุขภาพทางด้าน</a:t>
            </a:r>
            <a:r>
              <a:rPr lang="th-TH" sz="2400" b="1" u="sng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ร่างกาย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และ</a:t>
            </a:r>
            <a:r>
              <a:rPr lang="th-TH" sz="2400" b="1" u="sng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จิตใจ</a:t>
            </a: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จากการใช้งานอินเทอร์เน็ตและ</a:t>
            </a:r>
            <a:r>
              <a:rPr lang="th-TH" sz="2400" b="1" dirty="0" err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สื่อดิจิทัล</a:t>
            </a:r>
            <a:endParaRPr lang="th-TH" sz="2400" b="1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286099" y="1794617"/>
            <a:ext cx="3432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400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สุขภาพดี + </a:t>
            </a:r>
            <a:r>
              <a:rPr lang="th-TH" sz="4400" b="1" dirty="0" err="1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ยุคดิจิทัล</a:t>
            </a:r>
            <a:endParaRPr lang="th-TH" sz="4400" b="1" dirty="0">
              <a:solidFill>
                <a:srgbClr val="00B0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387104" y="4610687"/>
            <a:ext cx="4480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รู้จักวิธีการป้องกัน และลดผลกระทบเมื่อต้องทำงานกับคอมพิวเตอร์และอุปกรณ์อิเล็กทรอนิกส์</a:t>
            </a: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7562397" y="2613411"/>
            <a:ext cx="4480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เข้าใจโรคที่เกิดขึ้นเนื่องจากการใช้คอมพิวเตอร์และอุปกรณ์อิเล็กทรอนิกส์ใน</a:t>
            </a:r>
            <a:r>
              <a:rPr lang="th-TH" sz="2400" b="1" dirty="0" err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ยุคดิจิทัล</a:t>
            </a:r>
            <a:endParaRPr lang="th-TH" sz="2400" b="1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b="1" dirty="0" err="1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ออฟ</a:t>
            </a:r>
            <a:r>
              <a:rPr lang="th-TH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ฟิต</a:t>
            </a:r>
            <a:r>
              <a:rPr lang="th-TH" sz="2400" b="1" dirty="0" err="1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ซิน</a:t>
            </a:r>
            <a:r>
              <a:rPr lang="th-TH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โดรม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ปวดเมื่อย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เสพ</a:t>
            </a:r>
            <a:r>
              <a:rPr lang="th-TH" sz="2400" b="1" dirty="0" err="1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ติดดิจิทัล</a:t>
            </a:r>
            <a:endParaRPr lang="th-TH" sz="2400" b="1" dirty="0">
              <a:solidFill>
                <a:srgbClr val="BD202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ฯลฯ</a:t>
            </a: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623800" y="5095365"/>
            <a:ext cx="4480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เข้าใจอาการทางจิตของตนเองและคนรอบข้างอันเกิดจากการใช้งานอินเทอร์เน็ตและ</a:t>
            </a:r>
            <a:r>
              <a:rPr lang="th-TH" sz="2400" b="1" dirty="0" err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สื่อดิจิทัล</a:t>
            </a:r>
            <a:endParaRPr lang="th-TH" sz="2400" b="1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792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13</a:t>
            </a:fld>
            <a:endParaRPr lang="th-TH"/>
          </a:p>
        </p:txBody>
      </p:sp>
      <p:pic>
        <p:nvPicPr>
          <p:cNvPr id="7" name="รูปภาพ 6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53" y="2104450"/>
            <a:ext cx="4315427" cy="3747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สี่เหลี่ยมผืนผ้า 9"/>
          <p:cNvSpPr/>
          <p:nvPr/>
        </p:nvSpPr>
        <p:spPr>
          <a:xfrm>
            <a:off x="302316" y="1846408"/>
            <a:ext cx="695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ออฟฟิศ</a:t>
            </a:r>
            <a:r>
              <a:rPr lang="th-TH" sz="2400" b="1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ซิน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กลุ่มอาการปวดกล้ามเนื้อและเยื่อพังผืด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Myofascial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Pain Syndrome)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รวมถึงอาการปวดจากการอักเสบของเนื้อเยื่อและเอ็น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Tendinitis)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อาการปวด ชา จากปลายประสาทที่ถูกกดทับ ซึ่งอาการเหล่านี้มักพบได้บ่อยในผู้ที่นั่งทำงานในออฟฟิศ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302316" y="3555583"/>
            <a:ext cx="6950000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โดยมีสาเหตุและปัจจัยที่ทำให้มีโอกาสเกิดกลุ่มอาการดังกล่าว ได้แก่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ท่าทางการทำงาน (</a:t>
            </a:r>
            <a:r>
              <a:rPr lang="en-US" sz="2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Poster) </a:t>
            </a:r>
            <a:r>
              <a:rPr lang="th-TH" sz="2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ลักษณะท่านั่งทำงาน การวางมือ ศอก บนโต๊ะทำงานที่ไม่ถูกต้อง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การบาดเจ็บจากงานซ้ำ ๆ (</a:t>
            </a:r>
            <a:r>
              <a:rPr lang="en-US" sz="2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Cumulative Trauma Disorders) </a:t>
            </a:r>
            <a:r>
              <a:rPr lang="th-TH" sz="2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หรือระยะเวลาในการทำงานที่มากเกินไป ทำให้ร่างกายเกิดการล้า เช่น การใช้ข้อมือซ้ำ ๆ ในการใช้เมาส์ อาจทำให้เกิดการอักเสบของเอ็นบริเวณข้อมือ หรือพังผืดเส้นประสาทบริเวณข้อมือได้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สิ่งแวดล้อมในการทำงานที่ไม่เหมาะสม เช่น ลักษณะโต๊ะทำงาน หน้าจอคอมพิวเตอร์ แสงสว่างในห้องทำงาน</a:t>
            </a:r>
          </a:p>
        </p:txBody>
      </p:sp>
    </p:spTree>
    <p:extLst>
      <p:ext uri="{BB962C8B-B14F-4D97-AF65-F5344CB8AC3E}">
        <p14:creationId xmlns:p14="http://schemas.microsoft.com/office/powerpoint/2010/main" val="39293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14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346704" y="1929230"/>
            <a:ext cx="66400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อาการของออฟฟิศ</a:t>
            </a:r>
            <a:r>
              <a:rPr lang="th-TH" sz="2400" b="1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ซิน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โดรม ไม่ใช่เรื่องไกลตัว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อาการปวดกล้ามเนื้อและเยื่อพังผืด (</a:t>
            </a:r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Mtofascial</a:t>
            </a:r>
            <a:r>
              <a:rPr lang="en-US" sz="2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Pain</a:t>
            </a:r>
            <a:r>
              <a:rPr lang="en-US" sz="2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Syndrome)</a:t>
            </a:r>
            <a:r>
              <a:rPr lang="en-US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โดยเฉพาะปวดบริเวณคอ บ่า สะบัก ซึ่งบางครั้งอาจส่งผลทำให้เกิดอาการของระบบประสาทอัตโนมัติร่วมด้วย เช่น วูบ เหงื่อออก ตาพร่า หูอื้อ มึนงง ชา เป็นต้น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การอักเสบของเส้นเอ็นบริเวณข้อศอก ข้อมือ นิ้วมือ</a:t>
            </a:r>
            <a:r>
              <a:rPr lang="th-TH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เช่น การอักเสบของเอ็นโคนนิ้วโป้ง (</a:t>
            </a:r>
            <a:r>
              <a:rPr lang="en-US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 </a:t>
            </a:r>
            <a:r>
              <a:rPr lang="en-US" sz="24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Quervain’s</a:t>
            </a:r>
            <a:r>
              <a:rPr lang="en-US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Disease) </a:t>
            </a:r>
            <a:r>
              <a:rPr lang="th-TH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นิ้ว</a:t>
            </a:r>
            <a:r>
              <a:rPr lang="th-TH" sz="24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ล็อค</a:t>
            </a:r>
            <a:r>
              <a:rPr lang="th-TH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Trigger Finger)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การกดทับปลายประสาท ทำให้เกิดอาการชา รวมถึงอ่อนแรงของกล้ามเนื้อ </a:t>
            </a:r>
            <a:r>
              <a:rPr lang="th-TH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ถ้าหากรุนแรง (</a:t>
            </a:r>
            <a:r>
              <a:rPr lang="en-US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Nerve Entrapment) </a:t>
            </a:r>
            <a:r>
              <a:rPr lang="th-TH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พังผืดทบเส้นประสาทข้อมือ (</a:t>
            </a:r>
            <a:r>
              <a:rPr lang="en-US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Carpel Tunnel Syndrome) </a:t>
            </a:r>
            <a:r>
              <a:rPr lang="th-TH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พังผืดทับเส้นประสาทบริเวณข้อศอก (</a:t>
            </a:r>
            <a:r>
              <a:rPr lang="en-US" sz="24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Cubital</a:t>
            </a:r>
            <a:r>
              <a:rPr lang="en-US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Tunnel Syndrome)</a:t>
            </a:r>
            <a:endParaRPr lang="th-TH" sz="2400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218" name="Picture 2" descr="อาการของออฟฟิศซินโดรม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 r="8912" b="16805"/>
          <a:stretch/>
        </p:blipFill>
        <p:spPr bwMode="auto">
          <a:xfrm>
            <a:off x="7315200" y="1773818"/>
            <a:ext cx="3353459" cy="290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hecklist ประเมินความเสี่ยงออฟฟิศซินโดรม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3"/>
          <a:stretch/>
        </p:blipFill>
        <p:spPr bwMode="auto">
          <a:xfrm>
            <a:off x="9906264" y="4679737"/>
            <a:ext cx="2213568" cy="204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 descr="การคลิปหน้าจอ">
            <a:hlinkHover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514985"/>
            <a:ext cx="2379296" cy="6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2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15</a:t>
            </a:fld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346704" y="1929230"/>
            <a:ext cx="7181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วิธีการป้องกันออฟฟิศ</a:t>
            </a:r>
            <a:r>
              <a:rPr lang="th-TH" sz="2400" b="1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ซิน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โดรม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346703" y="2390895"/>
            <a:ext cx="811477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ถึงแม้ว่าออฟฟิศ</a:t>
            </a:r>
            <a:r>
              <a:rPr lang="th-TH" sz="24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ซิน</a:t>
            </a:r>
            <a:r>
              <a:rPr lang="th-TH" sz="24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โดรมจะเป็นเรื่องที่เกิดขึ้นบ่อยกับคนวัยทำงานยุคปัจจุบัน จากลักษณะของงานที่ต้องทำในชีวิตประจำวัน แต่ก็สามารถป้องกันได้เช่นกัน ดังนี้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ออกกำลังกายหรือยืดกล้ามเนื้ออย่างสม่ำเสมอ เช่น  ยืดกล้ามเนื้อระหว่างทำงาน เล่นโยคะ เป็นต้น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ปรับสภาพแวดล้อมในการทำงานให้เหมาะสม โดยเฉพาะพื้นที่ทำงานของคุณ โดย จอคอมพิวเตอร์แนวตรงกับหน้า และอยู่เหนือกว่าระดับสายตาเล็กน้อย และตั้งห่างเท่ากับความยาวแขน ปรับเก้าอี้ให้เท้าสามารถวางพื้นได้พอดี แป้นพิมพ์ทำมุม 90 องศากับระดับข้อศอก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ปรับเปลี่ยนพฤติกรรมการทำงาน คอยยืดเหยียดกล้ามเนื้อระหว่างทำงาน คอยเปลี่ยนอิริยาบถเพื่อให้กล้ามเนื้อได้ผ่อนคลาย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หากจำเป็นต้องทำงานที่หน้าจอคอมพิวเตอร์นาน ๆ ควรพักสายตาอย่างน้อยทุก ๆ 10 นาที</a:t>
            </a:r>
          </a:p>
          <a:p>
            <a:pPr marL="800100" lvl="1" indent="-342900" algn="thaiDist">
              <a:buFont typeface="Wingdings" panose="05000000000000000000" pitchFamily="2" charset="2"/>
              <a:buChar char="§"/>
            </a:pPr>
            <a:r>
              <a:rPr lang="th-TH" sz="2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เข้ารับการทำกายภาพบำบัด ฝังเข็ม หรือนวด เพื่อลดความเสี่ยง และลดอาการออฟฟิศ</a:t>
            </a:r>
            <a:r>
              <a:rPr lang="th-TH" sz="2200" dirty="0" err="1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ซิน</a:t>
            </a:r>
            <a:r>
              <a:rPr lang="th-TH" sz="2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โดรม</a:t>
            </a:r>
          </a:p>
        </p:txBody>
      </p:sp>
      <p:pic>
        <p:nvPicPr>
          <p:cNvPr id="9220" name="Picture 4" descr="วิธีปรับท่าทางเพื่อแก้ ออฟฟิศซินโดรม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477" y="2506304"/>
            <a:ext cx="3500813" cy="334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45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16</a:t>
            </a:fld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2455" y="2203966"/>
            <a:ext cx="7409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การยศาสตร์ หมายถึง สหวิทยาการที่เกี่ยวข้องกับการศึกษาข้อมูลของมนุษย์ (เช่น เพศ สัดส่วนร่างกาย ความสามารถ ขีดจำกัดเชิงกายภาพและจิตภาพ ความคาดหวัง เป็นต้น) และความสัมพันธ์ระหว่างมนุษย์และองค์ประกอบต่าง ๆ ของระบบงานที่มนุษย์มีส่วนร่วมด้วยในขณะนั้น โดยจะนำมาประยุกต์ใช้ในการออกแบบและสร้างระบบงานให้เหมาะสมกับการปฏิบัติงานของมนุษย์ให้มากที่สุด เพื่อช่วยเพิ่มความปลอดภัย ลดปัญหาสุขภาพ ลดการบาดเจ็บ เพิ่มความพึงพอใจ และเพิ่มประสิทธิภาพในการปฏิบัติงานของมนุษย์</a:t>
            </a: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02454" y="1778404"/>
            <a:ext cx="3013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การย</a:t>
            </a:r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ศาสตร์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(Ergonomics)</a:t>
            </a:r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402453" y="4301945"/>
            <a:ext cx="731224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จุดมุ่งหมายของ</a:t>
            </a:r>
            <a:r>
              <a:rPr lang="th-TH" sz="2000" b="1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การย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ศาสตร์</a:t>
            </a:r>
          </a:p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การประยุกต์ใช้</a:t>
            </a:r>
            <a:r>
              <a:rPr lang="th-TH" sz="20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การย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ศาสตร์ในสถานที่ปฏิบัติงานมีจุดมุ่งหมายหลักที่สำคัญ 3 ประการคือ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ความสะดวกสบาย (</a:t>
            </a:r>
            <a:r>
              <a:rPr lang="en-US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Comfortable)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ความปลอดภัย (</a:t>
            </a:r>
            <a:r>
              <a:rPr lang="en-US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Safety)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ความมีประสิทธิภาพ (</a:t>
            </a:r>
            <a:r>
              <a:rPr lang="en-US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Efficiency)</a:t>
            </a:r>
            <a:endParaRPr lang="th-TH" sz="2000" b="1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949213" y="2113877"/>
            <a:ext cx="402220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thaiDist"/>
            <a:r>
              <a:rPr lang="th-TH" sz="22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คำว่า </a:t>
            </a:r>
            <a:r>
              <a:rPr lang="en-US" sz="22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Ergonomics</a:t>
            </a:r>
            <a:r>
              <a:rPr lang="th-TH" sz="22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นิยมใช้กันอย่างแพร่หลายในยุโรป ตั้งแต่ ค.ศ. ๑๙๔๙ เป็นต้นมา ส่วนในสหรัฐอเมริกานิยมใช้คำว่า "</a:t>
            </a:r>
            <a:r>
              <a:rPr lang="en-US" sz="22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Human Factor" (</a:t>
            </a:r>
            <a:r>
              <a:rPr lang="th-TH" sz="22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ปัจจัยทางมนุษย์) หรือ "</a:t>
            </a:r>
            <a:r>
              <a:rPr lang="en-US" sz="22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Human Engineering“(</a:t>
            </a:r>
            <a:r>
              <a:rPr lang="th-TH" sz="2200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วิศวกรรมมนุษย์) มากกว่า ทั้งนี้ ในระยะแรกนักวิชาการ ในทวีปยุโรป และสหรัฐอเมริกา ต่างถกเถียงกันถึงความแตกต่างในด้านความหมาย ของคำที่ใช้ โดยนักวิชาการในทวีปยุโรปเน้นความสำคัญในด้านกายภาพ ส่วนนักวิชาการในสหรัฐอเมริกา เน้นความสำคัญด้านจิตวิทยา อย่างไรก็ตาม ในปัจจุบัน ความคิดเห็นของนักวิชาการส่วนใหญ่ ไม่แตกต่างกันแล้ว คือ ให้ความสำคัญทั้ง ๒ ด้าน เท่า ๆ กัน</a:t>
            </a:r>
          </a:p>
        </p:txBody>
      </p:sp>
    </p:spTree>
    <p:extLst>
      <p:ext uri="{BB962C8B-B14F-4D97-AF65-F5344CB8AC3E}">
        <p14:creationId xmlns:p14="http://schemas.microsoft.com/office/powerpoint/2010/main" val="314120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17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22428" y="1657575"/>
            <a:ext cx="3717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ท่าทางในการปฏิบัติงานคอมพิวเตอร์</a:t>
            </a:r>
            <a:endParaRPr lang="th-TH" b="1" dirty="0">
              <a:solidFill>
                <a:srgbClr val="BD202C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431306" y="2041899"/>
            <a:ext cx="57764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เมื่อใช้เครื่องคอมพิวเตอร์ตั้งโต๊ะ</a:t>
            </a:r>
          </a:p>
          <a:p>
            <a:pPr algn="thaiDist"/>
            <a:r>
              <a:rPr lang="th-TH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</a:t>
            </a:r>
            <a:r>
              <a:rPr lang="en-US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ท่านั่งปฏิบัติงาน</a:t>
            </a:r>
          </a:p>
          <a:p>
            <a:pPr algn="thaiDist"/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ท่านั่งปฏิบัติงานกับเครื่องคอมพิวเตอร์ตั้งโต๊ะตาม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หลักการย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ศาสตร์ สามารถสรุปได้ดังนี้ 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นั่งศีรษะตั้งตรงหรือก้มเล็กน้อย ระดับสายตาในแนวราบควรอยู่ระดับเดียวกับขอบบนของจอภาพ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ไม่หมุนคอไปทางซ้ายหรือทางขวา ระยะมองจอภาพควรอยู่ระหว่าง 40 –60 เซนติเมตร (หรือประมาณ 1 ช่วงแขน)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นั่งหลังตรงหรือเอนไปด้านหลังเล็กน้อย (ถ้ามีพนักพิงหลัง)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นั่งชิดพนักพิงหลัง (โดยเฉพาะอย่างยิ่ง บริเวณหลังส่วนล่าง)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นั่งปฏิบัติงานโดยไม่บิดหรือเอียงตัวไปทางซ้ายหรือทางขวา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ห้อยแขนท่อนบนแนบชิดข้างลำตัว ไม่นั่งยกไหล่หรือกางแขนออกทางด้านข้าง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ไม่วางแขนบนที่พักแขนขณะปฏิบัติงานกับแป้นพิมพ์หรือเมาส์ (ถ้าไม่สามารถปรับระดับสูง – ต่ำ และระยะชิด – ห่างจากลำตัวได้)</a:t>
            </a:r>
          </a:p>
          <a:p>
            <a:pPr marL="457200" indent="-190500" algn="thaiDist">
              <a:buFont typeface="+mj-lt"/>
              <a:buAutoNum type="arabicPeriod"/>
            </a:pP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454065" y="2570698"/>
            <a:ext cx="55219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540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แขนท่อนล่างอยู่ในแนวราบ (ขนานกับพื้น) และทำมุมประมาณ 90 องศากับแขนท่อนบน (มุมที่ข้อศอก)</a:t>
            </a:r>
          </a:p>
          <a:p>
            <a:pPr marL="266700" indent="-2540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มือและแขนท่อนล่างอยู่ในแนวเส้นตรงเดียวกัน ไม่งอข้อมือทั้งในแนวดิ่งและแนวราบ</a:t>
            </a:r>
          </a:p>
          <a:p>
            <a:pPr marL="266700" indent="-2540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ไม่วางฝ่ามือ (หรือข้อมือ) บนลิ้นชักวางแป้นพิมพ์ หรือที่พักฝ่ามือ</a:t>
            </a:r>
          </a:p>
          <a:p>
            <a:pPr marL="266700" indent="-2540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รักษาแนวเส้นตรงที่ข้อมือได้</a:t>
            </a:r>
          </a:p>
          <a:p>
            <a:pPr marL="266700" indent="-2540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ขาท่อนบนอยู่ในแนวราบ (ขนานกับพื้น) และทำมุมประมาณ 90–110 องศากับลำตัว</a:t>
            </a:r>
          </a:p>
          <a:p>
            <a:pPr marL="266700" indent="-2540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ขาท่อนล่างอยู่ในแนวดิ่ง (ตั้งฉากกับพื้น) และทำมุมประมาณ 90 องศากับขาท่อนบน (มุมที่หัวเข่า)</a:t>
            </a:r>
          </a:p>
          <a:p>
            <a:pPr marL="266700" indent="-2540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วางเท้าทั้ง 2 ข้างบนพื้นหรือที่พักเท้า ไม่วางเท้าบนขาเก้าอี้หรือเบาะนั่ง</a:t>
            </a:r>
          </a:p>
        </p:txBody>
      </p:sp>
    </p:spTree>
    <p:extLst>
      <p:ext uri="{BB962C8B-B14F-4D97-AF65-F5344CB8AC3E}">
        <p14:creationId xmlns:p14="http://schemas.microsoft.com/office/powerpoint/2010/main" val="229553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18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02454" y="1662990"/>
            <a:ext cx="3717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ท่าทางในการปฏิบัติงานคอมพิวเตอร์</a:t>
            </a:r>
            <a:endParaRPr lang="th-TH" b="1" dirty="0">
              <a:solidFill>
                <a:srgbClr val="BD202C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402454" y="2124062"/>
            <a:ext cx="57764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เมื่อใช้เครื่องคอมพิวเตอร์ตั้งโต๊ะ</a:t>
            </a:r>
          </a:p>
          <a:p>
            <a:pPr algn="thaiDist"/>
            <a:r>
              <a:rPr lang="th-TH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</a:t>
            </a:r>
            <a:r>
              <a:rPr lang="en-US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ท่านั่งปฏิบัติงาน</a:t>
            </a:r>
          </a:p>
          <a:p>
            <a:pPr marL="457200" indent="-190500" algn="thaiDist">
              <a:buFont typeface="+mj-lt"/>
              <a:buAutoNum type="arabicPeriod"/>
            </a:pP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รูปภาพ 10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7" y="3181081"/>
            <a:ext cx="3961555" cy="2944032"/>
          </a:xfrm>
          <a:prstGeom prst="rect">
            <a:avLst/>
          </a:prstGeom>
        </p:spPr>
      </p:pic>
      <p:pic>
        <p:nvPicPr>
          <p:cNvPr id="12" name="รูปภาพ 11" descr="การคลิปหน้าจอ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0"/>
          <a:stretch/>
        </p:blipFill>
        <p:spPr>
          <a:xfrm>
            <a:off x="5725390" y="1732044"/>
            <a:ext cx="1600423" cy="985437"/>
          </a:xfrm>
          <a:prstGeom prst="rect">
            <a:avLst/>
          </a:prstGeom>
        </p:spPr>
      </p:pic>
      <p:pic>
        <p:nvPicPr>
          <p:cNvPr id="13" name="รูปภาพ 12" descr="การคลิปหน้าจอ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97" y="2758725"/>
            <a:ext cx="1576608" cy="1152686"/>
          </a:xfrm>
          <a:prstGeom prst="rect">
            <a:avLst/>
          </a:prstGeom>
        </p:spPr>
      </p:pic>
      <p:pic>
        <p:nvPicPr>
          <p:cNvPr id="14" name="รูปภาพ 13" descr="การคลิปหน้าจอ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65" y="3963015"/>
            <a:ext cx="1552792" cy="1171739"/>
          </a:xfrm>
          <a:prstGeom prst="rect">
            <a:avLst/>
          </a:prstGeom>
        </p:spPr>
      </p:pic>
      <p:pic>
        <p:nvPicPr>
          <p:cNvPr id="15" name="รูปภาพ 14" descr="การคลิปหน้าจอ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65" y="5181361"/>
            <a:ext cx="1570548" cy="1133633"/>
          </a:xfrm>
          <a:prstGeom prst="rect">
            <a:avLst/>
          </a:prstGeom>
        </p:spPr>
      </p:pic>
      <p:sp>
        <p:nvSpPr>
          <p:cNvPr id="16" name="สี่เหลี่ยมผืนผ้า 15"/>
          <p:cNvSpPr/>
          <p:nvPr/>
        </p:nvSpPr>
        <p:spPr>
          <a:xfrm>
            <a:off x="7582969" y="1704334"/>
            <a:ext cx="42065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นั่งแหงนคอไปด้านหลัง เพราะระดับจอภาพสูง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ยื่นแขนไปด้านหน้ามาก เพราะวางแป้นพิมพ์ไกลเกินไป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นั่งโน้มตัวไปด้านหน้า</a:t>
            </a: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7582970" y="2817986"/>
            <a:ext cx="40275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จอภาพอยู่ไกลเกินไป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ยื่นแขนขวาไปข้างหน้ามาก เพราะวางเมาส์ไกลเกินไป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นั่งยกไหล่ซ้ายเพราะวางข้อศอกบนที่วางแขน</a:t>
            </a: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7574095" y="4214783"/>
            <a:ext cx="4114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นั่งแหงนคอไปด้านหลัง เพราะระดับจอภาพสูงเกินไป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นั่งโน้มคอไปด้านหน้า เพราะตั้งจอภาพไกลเกินไป</a:t>
            </a:r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7582969" y="5076749"/>
            <a:ext cx="42065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นั่งโน้มตัวไปข้างหน้า เนื่องจากแป้นพิมพ์อยู่ไกลตัว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ไม่พิงหลังบนพนักพิงหลัง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นั่งยกไหล่และกางแขนออกด้านข้าง เนื่องจากวาง</a:t>
            </a:r>
          </a:p>
          <a:p>
            <a:pPr marL="265113" indent="-265113"/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แป้นพิมพ์บนโต๊ะ</a:t>
            </a:r>
          </a:p>
        </p:txBody>
      </p:sp>
      <p:pic>
        <p:nvPicPr>
          <p:cNvPr id="3076" name="Picture 4" descr="เครื่องหมายถูกสีเขียว, สัญลักษณ์, ปุ่ม, บรรทัด, วงกลม, หญ้า, มุม, โลโก้,  มุม, ปุ่ม png | PNGEg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957" y="3134725"/>
            <a:ext cx="619445" cy="61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เครื่องหมายถูก png | PNGEg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437" y1="53736" x2="10345" y2="79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56" y="1806721"/>
            <a:ext cx="322431" cy="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เครื่องหมายถูก png | PNGEg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437" y1="53736" x2="10345" y2="79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140" y="2805723"/>
            <a:ext cx="322431" cy="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เครื่องหมายถูก png | PNGEg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437" y1="53736" x2="10345" y2="79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140" y="4008505"/>
            <a:ext cx="322431" cy="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เครื่องหมายถูก png | PNGEg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437" y1="53736" x2="10345" y2="79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140" y="5251561"/>
            <a:ext cx="322431" cy="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สี่เหลี่ยมผืนผ้า 19"/>
          <p:cNvSpPr/>
          <p:nvPr/>
        </p:nvSpPr>
        <p:spPr>
          <a:xfrm>
            <a:off x="6446092" y="1151027"/>
            <a:ext cx="2552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/>
            <a:r>
              <a:rPr lang="th-TH" sz="24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ตัวอย่างการนั่งที่ไม่เหมาะสม</a:t>
            </a:r>
          </a:p>
        </p:txBody>
      </p:sp>
    </p:spTree>
    <p:extLst>
      <p:ext uri="{BB962C8B-B14F-4D97-AF65-F5344CB8AC3E}">
        <p14:creationId xmlns:p14="http://schemas.microsoft.com/office/powerpoint/2010/main" val="73468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19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11332" y="1645234"/>
            <a:ext cx="3717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ท่าทางในการปฏิบัติงานคอมพิวเตอร์</a:t>
            </a:r>
            <a:endParaRPr lang="th-TH" b="1" dirty="0">
              <a:solidFill>
                <a:srgbClr val="BD202C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402454" y="2070794"/>
            <a:ext cx="577640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เมื่อใช้เครื่องคอมพิวเตอร์พกพา</a:t>
            </a:r>
          </a:p>
          <a:p>
            <a:pPr algn="thaiDist"/>
            <a:r>
              <a:rPr lang="th-TH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</a:t>
            </a:r>
            <a:r>
              <a:rPr lang="en-US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ท่านั่งปฏิบัติงาน</a:t>
            </a:r>
          </a:p>
          <a:p>
            <a:pPr algn="thaiDist"/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ท่านั่งปฏิบัติงานกับเครื่องคอมพิวเตอร์แบบพกพาตาม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หลักการย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ศาสตร์ สามารถสรุปได้ดังนี้ 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นั่งศีรษะตั้งตรงหรือก้มเล็กน้อยไม่เกิน 10 องศา ระดับสายตาในแนวราบควรอยู่สูงกว่าระดับขอบบนของจอภาพเล็กน้อย ไม่หมุนคอไปทางซ้ายหรือทางขวา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ระยะมองจอภาพควรอยู่ระหว่าง 40-60 ซม. หรือประมาณ 1 ช่วงแขน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นั่งหลังตั้งตรงหรือเอนไปด้านหลังเล็กน้อย ถ้าเก้าอี้มีพนักพิงหลัง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นั่งพิงพนักพิงหลัง โดยให้บริเวณหลังส่วนล่างมีการรองรับอย่างเหมาะสม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นั่งปฏิบัติงานโดยไม่บิด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เอี้ยวดัว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หรือเอียงตัวไปทางซ้ายหรือทางขวา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ห้อยแขนท่อนบนข้างลำตัวตามสบาย ยื่นไปข้างหน้าเล็กน้อยไม่เกิน 20 องศา ไม่นั่งยกไหล่หรือกางแขนออกทางด้านข้าง</a:t>
            </a:r>
          </a:p>
          <a:p>
            <a:pPr marL="457200" indent="-190500" algn="thaiDist">
              <a:buFont typeface="+mj-lt"/>
              <a:buAutoNum type="arabicPeriod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ปรับมุมของส่วนแป้นพิมพ์ให้สูงขึ้น สอดคล้องกับมุมที่หัวไหล่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383044" y="2399444"/>
            <a:ext cx="55219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 algn="thaiDist">
              <a:buFont typeface="+mj-lt"/>
              <a:buAutoNum type="arabicPeriod" startAt="9"/>
            </a:pP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69900" indent="-4572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ไม่วางแขนท่อนล่างบนโต๊ะหรือที่พักแขน ขณะปฏิบัติงานกับเครื่องคอมพิวเตอร์พกพา</a:t>
            </a:r>
          </a:p>
          <a:p>
            <a:pPr marL="355600" indent="-3429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จัดแขนท่อนล่างให้ทำมุมข้อศอกประมาณ 90 องศากับแขนท่อนบน</a:t>
            </a:r>
          </a:p>
          <a:p>
            <a:pPr marL="355600" indent="-3429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จัดแนวของมือและแขนท่อนล่างให้อยู่ในแนวเส้นตรงเดียวกัน ไม่งอข้อมือขึ้นหรือลง ไม่เบนข้อมือทางด้านนิ้วโป้งหรือนิ้วก้อย</a:t>
            </a:r>
          </a:p>
          <a:p>
            <a:pPr marL="355600" indent="-3429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จัดขาท่อนบนให้อยู่ในแนวราบ ขนานกับพื้น และทำมุมสะโพกประมาณ 90-110 องศากับท่อนลำตัว</a:t>
            </a:r>
          </a:p>
          <a:p>
            <a:pPr marL="355600" indent="-3429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จัดขาท่อนล่างให้อยู่ในแนวดิ่ง ตั้งฉากกับพื้น และทำมุมหัวเข่าประมาณ 90 องศากับขาท่อนบน </a:t>
            </a:r>
          </a:p>
          <a:p>
            <a:pPr marL="355600" indent="-342900" algn="thaiDist">
              <a:buFont typeface="+mj-lt"/>
              <a:buAutoNum type="arabicPeriod" startAt="8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วางเท้าทั้ง 2 ข้างบนพื้นหรือที่พักเท้าอย่างสบาย ไม่นั่งไขว่ห้าง วางเท้าบนขาเก้าอี้ หรือพับขาท่อนล่างขึ้นวางบนเบาะนั่ง</a:t>
            </a:r>
          </a:p>
        </p:txBody>
      </p:sp>
    </p:spTree>
    <p:extLst>
      <p:ext uri="{BB962C8B-B14F-4D97-AF65-F5344CB8AC3E}">
        <p14:creationId xmlns:p14="http://schemas.microsoft.com/office/powerpoint/2010/main" val="272233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774C03-39DC-4DC1-BD34-CACEAE2D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วัตถุประสงค์การเรียนรู้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4C7C1C8-F7C7-4CF0-90AB-62C0A625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460" y="18521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b="1" dirty="0"/>
              <a:t>ผู้เรียนสามารถอธิบายความหมายของคอมพิวเตอร์ได้อย่างถูกต้อง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/>
              <a:t>ผู้เรียนสามารถอธิบายประเภทของคอมพิวเตอร์ได้อย่างถูกต้อง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/>
              <a:t>ผู้เรียนสามารถอธิบายองค์ประกอบของระบบคอมพิวเตอร์ได้อย่างถูกต้อง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th-TH" b="1" dirty="0">
                <a:solidFill>
                  <a:srgbClr val="C00000"/>
                </a:solidFill>
              </a:rPr>
              <a:t>ผู้เรียนรู้ เข้าใจวิธีการเชื่อมต่ออุปกรณ์คอมพิวเตอร์ได้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th-TH" b="1" dirty="0">
                <a:solidFill>
                  <a:srgbClr val="C00000"/>
                </a:solidFill>
              </a:rPr>
              <a:t>ผู้เรียนรู้ เข้าใจ และสามารถนำความรู้ด้านสุขภาวะดิจิทัลไปใช้ได้เหมาะสม</a:t>
            </a: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th-TH" b="1" dirty="0">
                <a:solidFill>
                  <a:srgbClr val="C00000"/>
                </a:solidFill>
              </a:rPr>
              <a:t>ผู้เรียนประยุกต์ใช้งานระบบปฏิบัติการ</a:t>
            </a:r>
            <a:r>
              <a:rPr lang="en-US" b="1" dirty="0">
                <a:solidFill>
                  <a:srgbClr val="C00000"/>
                </a:solidFill>
              </a:rPr>
              <a:t> Windows 10 </a:t>
            </a:r>
            <a:r>
              <a:rPr lang="th-TH" b="1" dirty="0">
                <a:solidFill>
                  <a:srgbClr val="C00000"/>
                </a:solidFill>
              </a:rPr>
              <a:t>พื้นฐานได้อย่างถูกต้อง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4826015-4448-4D54-BD41-08303532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785A-BCE8-45D4-BF1F-D68F155DBF21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B4DE63F-8D24-4321-8322-660693A3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BA273F0-9034-4CFD-ACA1-A9D4130F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5339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66" y="3216669"/>
            <a:ext cx="4031376" cy="3012771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20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02454" y="1662990"/>
            <a:ext cx="3717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ท่าทางในการปฏิบัติงานคอมพิวเตอร์</a:t>
            </a:r>
            <a:endParaRPr lang="th-TH" b="1" dirty="0">
              <a:solidFill>
                <a:srgbClr val="BD202C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402454" y="2124062"/>
            <a:ext cx="577640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เมื่อใช้เครื่องคอมพิวเตอร์แบบพกพา</a:t>
            </a:r>
          </a:p>
          <a:p>
            <a:pPr algn="thaiDist"/>
            <a:endParaRPr lang="th-TH" sz="1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18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ข. ท่านั่งปฏิบัติงาน</a:t>
            </a:r>
          </a:p>
          <a:p>
            <a:pPr marL="457200" indent="-190500" algn="thaiDist">
              <a:buFont typeface="+mj-lt"/>
              <a:buAutoNum type="arabicPeriod"/>
            </a:pPr>
            <a:endParaRPr lang="th-TH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076" name="Picture 4" descr="เครื่องหมายถูกสีเขียว, สัญลักษณ์, ปุ่ม, บรรทัด, วงกลม, หญ้า, มุม, โลโก้,  มุม, ปุ่ม png | PNGEg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97" y="3152172"/>
            <a:ext cx="619445" cy="61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 descr="การคลิปหน้าจอ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23" y="1720367"/>
            <a:ext cx="1777017" cy="1251084"/>
          </a:xfrm>
          <a:prstGeom prst="rect">
            <a:avLst/>
          </a:prstGeom>
        </p:spPr>
      </p:pic>
      <p:pic>
        <p:nvPicPr>
          <p:cNvPr id="10" name="รูปภาพ 9" descr="การคลิปหน้าจอ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9"/>
          <a:stretch/>
        </p:blipFill>
        <p:spPr>
          <a:xfrm>
            <a:off x="6361081" y="3037512"/>
            <a:ext cx="1779859" cy="1081727"/>
          </a:xfrm>
          <a:prstGeom prst="rect">
            <a:avLst/>
          </a:prstGeom>
        </p:spPr>
      </p:pic>
      <p:pic>
        <p:nvPicPr>
          <p:cNvPr id="21" name="รูปภาพ 20" descr="การคลิปหน้าจอ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81" y="4185300"/>
            <a:ext cx="1779859" cy="1305107"/>
          </a:xfrm>
          <a:prstGeom prst="rect">
            <a:avLst/>
          </a:prstGeom>
        </p:spPr>
      </p:pic>
      <p:pic>
        <p:nvPicPr>
          <p:cNvPr id="25" name="รูปภาพ 24" descr="การคลิปหน้าจอ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80" y="5556468"/>
            <a:ext cx="1779859" cy="1234949"/>
          </a:xfrm>
          <a:prstGeom prst="rect">
            <a:avLst/>
          </a:prstGeom>
        </p:spPr>
      </p:pic>
      <p:sp>
        <p:nvSpPr>
          <p:cNvPr id="28" name="สี่เหลี่ยมผืนผ้า 27"/>
          <p:cNvSpPr/>
          <p:nvPr/>
        </p:nvSpPr>
        <p:spPr>
          <a:xfrm>
            <a:off x="6822983" y="1277170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/>
            <a:r>
              <a:rPr lang="th-TH" sz="2000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ตัวอย่างการนั่งที่ไม่เหมาะสม</a:t>
            </a:r>
          </a:p>
        </p:txBody>
      </p:sp>
      <p:pic>
        <p:nvPicPr>
          <p:cNvPr id="29" name="Picture 6" descr="เครื่องหมายถูก png | PNGEg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437" y1="53736" x2="10345" y2="79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749" y="1763384"/>
            <a:ext cx="322431" cy="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สี่เหลี่ยมผืนผ้า 29"/>
          <p:cNvSpPr/>
          <p:nvPr/>
        </p:nvSpPr>
        <p:spPr>
          <a:xfrm>
            <a:off x="8289909" y="1851848"/>
            <a:ext cx="38093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นั่งโน้มตัวไปข้างหน้าเพราะระดับเครื่องคอมพิวเตอร์พกพาต่ำไป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ก้มคอมาก เพราะระดับจอภาพต่ำไป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จอภาพเปิดมากเกินไป อาจจะได้รับผลกระทบจากแสงเจิดจ้าทางอ้อมเนื่องจากไฟเพดาน</a:t>
            </a: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8322789" y="3053645"/>
            <a:ext cx="3776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นั่งโน้มตัวไปข้างหน้า เพราะวางเครื่องคอมพิวเตอร์พกพาไกลเกินไป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นั่งยกไหล่และกางแขนออกด้านข้าง เพราะวางแขนบนโต๊ะ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นั่งแหงนคอไปด้านหลัง</a:t>
            </a: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8322787" y="4226377"/>
            <a:ext cx="3776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นั่งโน้มตัวไปข้างหน้า เพราะวางเครื่องคอมพิวเตอร์พกพาไกลเกินไป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ไม่พิงหลังบนพนักพิงหลัง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นั่งยกไหล่และกางแขน เพราะวางแขนบนโต๊ะ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8322787" y="5506663"/>
            <a:ext cx="3776455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นั่งโน้มตัวไปข้างหน้า เพราะวางเครื่องคอมพิวเตอร์พกพาไกลตัวเกินไป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นั่งยกไหล่และกางแขน เพราะวางแขนบนโต๊ะ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นั่งวางข้อศอกซ้ายบนโต๊ะ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4" name="Picture 6" descr="เครื่องหมายถูก png | PNGEg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437" y1="53736" x2="10345" y2="79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071" y="3091837"/>
            <a:ext cx="322431" cy="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เครื่องหมายถูก png | PNGEg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437" y1="53736" x2="10345" y2="79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071" y="4214150"/>
            <a:ext cx="322431" cy="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เครื่องหมายถูก png | PNGEg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437" y1="53736" x2="10345" y2="79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579" y="5581916"/>
            <a:ext cx="322431" cy="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2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21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78167" y="1849421"/>
            <a:ext cx="22172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ท่าบริหารคอและไหล่</a:t>
            </a:r>
            <a:endParaRPr lang="th-TH" b="1" dirty="0">
              <a:solidFill>
                <a:srgbClr val="BD202C"/>
              </a:solidFill>
            </a:endParaRPr>
          </a:p>
        </p:txBody>
      </p:sp>
      <p:pic>
        <p:nvPicPr>
          <p:cNvPr id="3" name="รูปภาพ 2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67" y="2372216"/>
            <a:ext cx="4263033" cy="1409897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2232375" y="3823464"/>
            <a:ext cx="2146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ท่าบริหารกล้ามเนื้อคอมัดลึก</a:t>
            </a:r>
          </a:p>
        </p:txBody>
      </p:sp>
      <p:pic>
        <p:nvPicPr>
          <p:cNvPr id="11" name="รูปภาพ 10" descr="การคลิปหน้าจอ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99"/>
          <a:stretch/>
        </p:blipFill>
        <p:spPr>
          <a:xfrm>
            <a:off x="2146398" y="4324655"/>
            <a:ext cx="1159349" cy="1650814"/>
          </a:xfrm>
          <a:prstGeom prst="rect">
            <a:avLst/>
          </a:prstGeom>
        </p:spPr>
      </p:pic>
      <p:pic>
        <p:nvPicPr>
          <p:cNvPr id="12" name="รูปภาพ 11" descr="การคลิปหน้าจอ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6" t="538" r="-777" b="-538"/>
          <a:stretch/>
        </p:blipFill>
        <p:spPr>
          <a:xfrm>
            <a:off x="3422984" y="4328941"/>
            <a:ext cx="1159349" cy="1650814"/>
          </a:xfrm>
          <a:prstGeom prst="rect">
            <a:avLst/>
          </a:prstGeom>
        </p:spPr>
      </p:pic>
      <p:sp>
        <p:nvSpPr>
          <p:cNvPr id="13" name="สี่เหลี่ยมผืนผ้า 12"/>
          <p:cNvSpPr/>
          <p:nvPr/>
        </p:nvSpPr>
        <p:spPr>
          <a:xfrm>
            <a:off x="2522938" y="6027508"/>
            <a:ext cx="1449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ท่ายืดกล้ามเนื้อบ่า</a:t>
            </a:r>
          </a:p>
        </p:txBody>
      </p:sp>
      <p:pic>
        <p:nvPicPr>
          <p:cNvPr id="14" name="รูปภาพ 13" descr="การคลิปหน้าจอ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02" y="2422811"/>
            <a:ext cx="4307730" cy="1409897"/>
          </a:xfrm>
          <a:prstGeom prst="rect">
            <a:avLst/>
          </a:prstGeom>
        </p:spPr>
      </p:pic>
      <p:sp>
        <p:nvSpPr>
          <p:cNvPr id="15" name="สี่เหลี่ยมผืนผ้า 14"/>
          <p:cNvSpPr/>
          <p:nvPr/>
        </p:nvSpPr>
        <p:spPr>
          <a:xfrm>
            <a:off x="7049842" y="3914560"/>
            <a:ext cx="3164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ท่าบริหารกล้ามเนื้อระหว่างสะบักส่วนกลาง</a:t>
            </a:r>
          </a:p>
        </p:txBody>
      </p:sp>
      <p:pic>
        <p:nvPicPr>
          <p:cNvPr id="16" name="รูปภาพ 15" descr="การคลิปหน้าจอ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9"/>
          <a:stretch/>
        </p:blipFill>
        <p:spPr>
          <a:xfrm>
            <a:off x="7453013" y="4377865"/>
            <a:ext cx="1094913" cy="1601890"/>
          </a:xfrm>
          <a:prstGeom prst="rect">
            <a:avLst/>
          </a:prstGeom>
        </p:spPr>
      </p:pic>
      <p:pic>
        <p:nvPicPr>
          <p:cNvPr id="17" name="รูปภาพ 16" descr="การคลิปหน้าจอ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9" t="1108" r="570" b="-1108"/>
          <a:stretch/>
        </p:blipFill>
        <p:spPr>
          <a:xfrm>
            <a:off x="8732877" y="4389155"/>
            <a:ext cx="1094913" cy="1601890"/>
          </a:xfrm>
          <a:prstGeom prst="rect">
            <a:avLst/>
          </a:prstGeom>
        </p:spPr>
      </p:pic>
      <p:sp>
        <p:nvSpPr>
          <p:cNvPr id="18" name="สี่เหลี่ยมผืนผ้า 17"/>
          <p:cNvSpPr/>
          <p:nvPr/>
        </p:nvSpPr>
        <p:spPr>
          <a:xfrm>
            <a:off x="7530743" y="5962353"/>
            <a:ext cx="2202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ท่าบริหารกล้ามเนื้อตรึงสะบัก</a:t>
            </a:r>
          </a:p>
        </p:txBody>
      </p:sp>
    </p:spTree>
    <p:extLst>
      <p:ext uri="{BB962C8B-B14F-4D97-AF65-F5344CB8AC3E}">
        <p14:creationId xmlns:p14="http://schemas.microsoft.com/office/powerpoint/2010/main" val="2548239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22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78167" y="1849421"/>
            <a:ext cx="1717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ท่าบริหารข้อมือ</a:t>
            </a:r>
            <a:endParaRPr lang="th-TH" b="1" dirty="0">
              <a:solidFill>
                <a:srgbClr val="BD202C"/>
              </a:solidFill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327121" y="3630674"/>
            <a:ext cx="2000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ท่ายืดกล้ามเนื้อแขนและมือ</a:t>
            </a: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4099158" y="4371972"/>
            <a:ext cx="962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ท่าแอ่นหลัง</a:t>
            </a:r>
          </a:p>
        </p:txBody>
      </p:sp>
      <p:pic>
        <p:nvPicPr>
          <p:cNvPr id="7" name="รูปภาพ 6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53" y="2294506"/>
            <a:ext cx="4100348" cy="1291193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278560" y="3927476"/>
            <a:ext cx="2361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ท่าบริหารหลังส่วนล่าง</a:t>
            </a:r>
          </a:p>
        </p:txBody>
      </p:sp>
      <p:pic>
        <p:nvPicPr>
          <p:cNvPr id="19" name="รูปภาพ 18" descr="การคลิปหน้าจอ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3" y="4371973"/>
            <a:ext cx="2656757" cy="1878385"/>
          </a:xfrm>
          <a:prstGeom prst="rect">
            <a:avLst/>
          </a:prstGeom>
        </p:spPr>
      </p:pic>
      <p:pic>
        <p:nvPicPr>
          <p:cNvPr id="20" name="รูปภาพ 19" descr="การคลิปหน้าจอ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53" y="4371973"/>
            <a:ext cx="2887781" cy="1878385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8465772" y="4371972"/>
            <a:ext cx="2012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ท่าบริหารกล้ามเนื้อรอบเอว</a:t>
            </a:r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6215796" y="1849421"/>
            <a:ext cx="3256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ท่าบริหารขา หัวเข่า และข้อเท้า</a:t>
            </a:r>
          </a:p>
        </p:txBody>
      </p:sp>
      <p:pic>
        <p:nvPicPr>
          <p:cNvPr id="23" name="รูปภาพ 22" descr="การคลิปหน้าจอ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43" y="2258799"/>
            <a:ext cx="4140950" cy="1321039"/>
          </a:xfrm>
          <a:prstGeom prst="rect">
            <a:avLst/>
          </a:prstGeom>
        </p:spPr>
      </p:pic>
      <p:sp>
        <p:nvSpPr>
          <p:cNvPr id="24" name="สี่เหลี่ยมผืนผ้า 23"/>
          <p:cNvSpPr/>
          <p:nvPr/>
        </p:nvSpPr>
        <p:spPr>
          <a:xfrm>
            <a:off x="7783361" y="3623409"/>
            <a:ext cx="2396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ท่าบริหารกล้ามเนื้อกระดกข้อเท้า</a:t>
            </a:r>
          </a:p>
        </p:txBody>
      </p:sp>
    </p:spTree>
    <p:extLst>
      <p:ext uri="{BB962C8B-B14F-4D97-AF65-F5344CB8AC3E}">
        <p14:creationId xmlns:p14="http://schemas.microsoft.com/office/powerpoint/2010/main" val="1397662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ความรู้ด้านสุข</a:t>
            </a:r>
            <a:r>
              <a:rPr lang="th-TH" dirty="0" err="1"/>
              <a:t>ภาวะดิจิทัล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7A16-2261-4AD5-B817-C0ED2180783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pPr/>
              <a:t>23</a:t>
            </a:fld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29087" y="1688682"/>
            <a:ext cx="2250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BD202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ภัยจากสังคมออนไลน์</a:t>
            </a:r>
            <a:endParaRPr lang="th-TH" b="1" dirty="0">
              <a:solidFill>
                <a:srgbClr val="BD202C"/>
              </a:solidFill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29087" y="2087613"/>
            <a:ext cx="113604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i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ความหมาย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Social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Media” หมายถึง สื่อสังคมออนไลน์ที่มีการตอบสนองทางสังคมได้หลายทิศทางโดยผ่านเครือข่ายอินเทอร์เน็ต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Social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Network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” หมายถึง เว็บไซต์ที่เชื่อมโยงผู้คนเข้าด้วยกันผ่านอินเทอร์เน็ตซึ่งเป็นเว็บไซต์ที่ช่วยให้คุณหาเพื่อนบนโลกได้ง่ายขึ้น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429087" y="3314010"/>
            <a:ext cx="58918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b="1" i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ลักษณะสื่อสังคมออนไลน์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เป็นสื่อที่แพร่กระจายด้วยปฏิสัมพันธ์เชิงสังคม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เป็นสื่อที่เปลี่ยนแปลงจากสื่อเดิมที่แพร่กระจายข่าวสารแบบทางเดียว (One-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to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Many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เป็นแบบการสนทนาเป็นสื่อที่เปลี่ยนผู้คนจากผู้บริโภคเนื้อหาเป็นผู้ผลิตเอง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6501413" y="3345708"/>
            <a:ext cx="50489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b="1" i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โรคติดสื่อสังคมออนไลน์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โรคซึมเศร้าจาก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เฟซบุ๊ก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FacebookDepression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Syndrome)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ละเมอ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แชท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Sleep-Texting)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โรควุ้นในตาเสื่อม</a:t>
            </a: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โรค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สมาร์ทโฟนเฟซ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Smartphone face)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โน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โมโฟเบีย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(โรคกลัวโทรศัพท์มือถือ)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6510291" y="5337968"/>
            <a:ext cx="54035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การบำบัดอาการเสพติดสื่อสังคมออนไลน์</a:t>
            </a:r>
          </a:p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ถ้าทำใจเลือกเล่นโซ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เชี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ยลมีเดียไม่ได้ ลองคัดเพื่อนในโซ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เชี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ยลมีเดียให้เหลือแต่คนที่สนิทเท่านั้น</a:t>
            </a:r>
          </a:p>
        </p:txBody>
      </p:sp>
    </p:spTree>
    <p:extLst>
      <p:ext uri="{BB962C8B-B14F-4D97-AF65-F5344CB8AC3E}">
        <p14:creationId xmlns:p14="http://schemas.microsoft.com/office/powerpoint/2010/main" val="1528089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E6D9C19-A7CD-4D2A-8403-68A5A0DE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5" y="17959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rgbClr val="C00000"/>
                </a:solidFill>
              </a:rPr>
              <a:t>ปฏิบัติการ</a:t>
            </a:r>
            <a:br>
              <a:rPr lang="th-TH" dirty="0"/>
            </a:br>
            <a:r>
              <a:rPr lang="th-TH" dirty="0"/>
              <a:t>การใช้งานระบบปฏิบัติการ</a:t>
            </a:r>
            <a:r>
              <a:rPr lang="en-US" dirty="0"/>
              <a:t> Windows</a:t>
            </a:r>
            <a:r>
              <a:rPr lang="th-TH" dirty="0"/>
              <a:t> </a:t>
            </a:r>
            <a:r>
              <a:rPr lang="en-US" dirty="0"/>
              <a:t>10 </a:t>
            </a:r>
            <a:r>
              <a:rPr lang="th-TH" dirty="0"/>
              <a:t>พื้นฐาน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2907947-3453-4BF8-A068-6D1D82EA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825625"/>
            <a:ext cx="11105322" cy="4351338"/>
          </a:xfrm>
        </p:spPr>
        <p:txBody>
          <a:bodyPr/>
          <a:lstStyle/>
          <a:p>
            <a:r>
              <a:rPr lang="th-TH" b="1" dirty="0"/>
              <a:t>การใช้เมนู</a:t>
            </a:r>
            <a:r>
              <a:rPr lang="en-US" b="1" dirty="0"/>
              <a:t> Desktop, Start Menu </a:t>
            </a:r>
            <a:r>
              <a:rPr lang="th-TH" b="1" dirty="0"/>
              <a:t>และ </a:t>
            </a:r>
            <a:r>
              <a:rPr lang="en-US" b="1" dirty="0"/>
              <a:t>Taskbar </a:t>
            </a:r>
            <a:r>
              <a:rPr lang="th-TH" b="1" dirty="0"/>
              <a:t>ด้วยการใช้เมาส์และการทัชสกรีน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8A351EE-71AA-421B-8CEA-D9570CDF3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849AD-484E-482E-BB23-1BF1E34C09D7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43A49BA-5F3F-431A-8C46-7AFC8DE5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141FFE8-C2DF-433C-8AC2-192BB113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24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96" y="2521376"/>
            <a:ext cx="5563337" cy="34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9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889" y="410368"/>
            <a:ext cx="10515600" cy="1325563"/>
          </a:xfrm>
        </p:spPr>
        <p:txBody>
          <a:bodyPr/>
          <a:lstStyle/>
          <a:p>
            <a:r>
              <a:rPr lang="th-TH" dirty="0"/>
              <a:t>1. ทางลัดของสู่ระบบ </a:t>
            </a:r>
            <a:r>
              <a:rPr lang="en-US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5" y="1825625"/>
            <a:ext cx="4396409" cy="4351338"/>
          </a:xfrm>
        </p:spPr>
        <p:txBody>
          <a:bodyPr/>
          <a:lstStyle/>
          <a:p>
            <a:pPr algn="thaiDist"/>
            <a:r>
              <a:rPr lang="th-TH" dirty="0"/>
              <a:t>หากคลิกขวาที่ปุ่มวินโดวส์แล้วจะพบว่าฟังก์ชันต่าง ๆ ของวินโดวส์จะออกมาให้เลือกมากมายเป็นการเข้าถึงได้ง่ายด้วยวิธีนี้ เรียกว่าเป็นหนึ่งเทคนิคที่ช่วยให้ทำงานได้ไวมากขึ้น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7E25-2FFC-412A-BC04-D01596C59BF5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25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09" y="1976091"/>
            <a:ext cx="6471001" cy="36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00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39" y="365125"/>
            <a:ext cx="10515600" cy="1325563"/>
          </a:xfrm>
        </p:spPr>
        <p:txBody>
          <a:bodyPr/>
          <a:lstStyle/>
          <a:p>
            <a:r>
              <a:rPr lang="th-TH" dirty="0"/>
              <a:t>2. เปิด </a:t>
            </a:r>
            <a:r>
              <a:rPr lang="en-US" dirty="0"/>
              <a:t>Desktop </a:t>
            </a:r>
            <a:r>
              <a:rPr lang="th-TH" dirty="0"/>
              <a:t>ทันทีที่มุมขวาล่าง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090" y="1823209"/>
            <a:ext cx="4506476" cy="4351338"/>
          </a:xfrm>
        </p:spPr>
        <p:txBody>
          <a:bodyPr/>
          <a:lstStyle/>
          <a:p>
            <a:pPr algn="thaiDist"/>
            <a:r>
              <a:rPr lang="th-TH" dirty="0"/>
              <a:t>กดที่แถบด้านขวาล่างครั้งเดียวก็จะหลบทุกหน้าต่างลงเพื่อเข้าถึงหน้าจอ </a:t>
            </a:r>
            <a:r>
              <a:rPr lang="en-US" dirty="0"/>
              <a:t>Desktop</a:t>
            </a:r>
            <a:r>
              <a:rPr lang="th-TH" dirty="0"/>
              <a:t> โดยสังเกตว่ามุมล่างด้านขวาใกล้ ๆ นาฬิกาจะมีเส้นขีดตรงบาง ๆ อยู่นั้นคือปุ่มเพื่อเข้าสู่เดสก์ท้อป หรือหากคิดว่าตาไม่ดีกลัวกดพลาดก็สามารถคลิกขวาที่มุมล่างขวาสุดได้เช่นกันแล้วเลือก </a:t>
            </a:r>
            <a:r>
              <a:rPr lang="en-US" dirty="0"/>
              <a:t>Show Desktop</a:t>
            </a:r>
            <a:r>
              <a:rPr lang="th-TH" dirty="0"/>
              <a:t> หากต้องการกลับมาที่หน้าต่างเดิมที่ทำงานค้างไว้ก็เพียงคลิกที่เดิมหรือคลิกขวาที่มุมความล่างแล้วเลือก </a:t>
            </a:r>
            <a:r>
              <a:rPr lang="en-US" dirty="0"/>
              <a:t>Show Desktop </a:t>
            </a:r>
            <a:r>
              <a:rPr lang="th-TH" dirty="0"/>
              <a:t>อีกครั้งหนึ่ง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F311-CCB6-4946-885A-FB29921D78FD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26</a:t>
            </a:fld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06" y="1912408"/>
            <a:ext cx="6673588" cy="37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55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523" y="365125"/>
            <a:ext cx="10515600" cy="1325563"/>
          </a:xfrm>
        </p:spPr>
        <p:txBody>
          <a:bodyPr/>
          <a:lstStyle/>
          <a:p>
            <a:r>
              <a:rPr lang="th-TH" dirty="0"/>
              <a:t>3. ปรับ </a:t>
            </a:r>
            <a:r>
              <a:rPr lang="en-US" dirty="0"/>
              <a:t>Shortcut </a:t>
            </a:r>
            <a:r>
              <a:rPr lang="th-TH" dirty="0"/>
              <a:t>บน </a:t>
            </a:r>
            <a:r>
              <a:rPr lang="en-US" dirty="0"/>
              <a:t>Start Menu </a:t>
            </a:r>
            <a:r>
              <a:rPr lang="th-TH" dirty="0"/>
              <a:t>ได้ง่าย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68687" cy="4351338"/>
          </a:xfrm>
        </p:spPr>
        <p:txBody>
          <a:bodyPr/>
          <a:lstStyle/>
          <a:p>
            <a:pPr algn="thaiDist"/>
            <a:r>
              <a:rPr lang="th-TH" dirty="0"/>
              <a:t>คลิกค้างแล้วลากไปไหนมาไหนก็ได้ หรือหากต้องการให้ </a:t>
            </a:r>
            <a:r>
              <a:rPr lang="en-US" dirty="0"/>
              <a:t>Shortcut </a:t>
            </a:r>
            <a:r>
              <a:rPr lang="th-TH" dirty="0"/>
              <a:t>ที่ใช้ประจำมีขนาดใหญ่  ก็สามารถคลิกขวาที่ </a:t>
            </a:r>
            <a:r>
              <a:rPr lang="en-US" dirty="0"/>
              <a:t>Shortcut </a:t>
            </a:r>
            <a:r>
              <a:rPr lang="th-TH" dirty="0"/>
              <a:t>นั้นสามารถปรับขนาดหรือเอาออกไปจากสตาร์ทเมนูก็ยังได้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341E-34B9-4FF1-B268-D1D2A95ADE76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27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997"/>
          <a:stretch/>
        </p:blipFill>
        <p:spPr>
          <a:xfrm>
            <a:off x="5685323" y="1870075"/>
            <a:ext cx="6292891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10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130" y="365125"/>
            <a:ext cx="10515600" cy="1325563"/>
          </a:xfrm>
        </p:spPr>
        <p:txBody>
          <a:bodyPr/>
          <a:lstStyle/>
          <a:p>
            <a:r>
              <a:rPr lang="th-TH" dirty="0"/>
              <a:t>4. ควบคุม </a:t>
            </a:r>
            <a:r>
              <a:rPr lang="en-US" dirty="0"/>
              <a:t>Taskbar </a:t>
            </a:r>
            <a:r>
              <a:rPr lang="th-TH" dirty="0"/>
              <a:t>ง่ายๆ ด้วยคลิกเดียว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48" y="1824443"/>
            <a:ext cx="5042452" cy="4351338"/>
          </a:xfrm>
        </p:spPr>
        <p:txBody>
          <a:bodyPr/>
          <a:lstStyle/>
          <a:p>
            <a:pPr algn="thaiDist"/>
            <a:r>
              <a:rPr lang="th-TH" dirty="0"/>
              <a:t>คลิกขวาที่ </a:t>
            </a:r>
            <a:r>
              <a:rPr lang="en-US" dirty="0"/>
              <a:t>Taskbar </a:t>
            </a:r>
            <a:r>
              <a:rPr lang="th-TH" dirty="0"/>
              <a:t>เพื่อตั้งค่าต่าง ๆ เช่น ใน </a:t>
            </a:r>
            <a:r>
              <a:rPr lang="en-US" dirty="0"/>
              <a:t>Search </a:t>
            </a:r>
            <a:r>
              <a:rPr lang="th-TH" dirty="0"/>
              <a:t>ที่สามารถตั้งค่าให้ซ่อนไอคอน หรือแสดงไอคอนได้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E9A2-E270-4E50-8969-5FFC86C3F1A4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28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7849"/>
            <a:ext cx="4667227" cy="43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AFE900B-553E-4954-AA1C-A2627AD9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3" y="368829"/>
            <a:ext cx="10515600" cy="1325563"/>
          </a:xfrm>
        </p:spPr>
        <p:txBody>
          <a:bodyPr/>
          <a:lstStyle/>
          <a:p>
            <a:r>
              <a:rPr lang="th-TH" dirty="0"/>
              <a:t>การถอน/ติดตั้ง และการเปลี่ยนแปลงโปรแกรม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0634" y="183093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b="1" dirty="0"/>
              <a:t>ไปที่ </a:t>
            </a:r>
            <a:r>
              <a:rPr lang="en-US" b="1" dirty="0"/>
              <a:t>Start Menu &gt; Setting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/>
              <a:t>เลือกไปที่ </a:t>
            </a:r>
            <a:r>
              <a:rPr lang="en-US" b="1" dirty="0"/>
              <a:t>Apps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0927C96-4FA3-493E-9090-9CA73E78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C4E6-A101-4C7F-BEC6-1D577A8FEEFB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7C5F58C-CB7F-497C-8B9A-17E54887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25EBA1A-3796-4A90-8C9B-1B147E04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29</a:t>
            </a:fld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075" y="1825625"/>
            <a:ext cx="5554134" cy="440413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5554133" y="2446867"/>
            <a:ext cx="541867" cy="474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2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4.</a:t>
            </a:r>
            <a:r>
              <a:rPr lang="th-TH" dirty="0">
                <a:effectLst/>
              </a:rPr>
              <a:t>การเชื่อมต่ออุปกรณ์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th-TH" b="1" dirty="0">
                <a:solidFill>
                  <a:srgbClr val="C00000"/>
                </a:solidFill>
              </a:rPr>
              <a:t>การเชื่อมต่อเมาส์ และแป้นพิมพ์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 algn="thaiDist">
              <a:spcBef>
                <a:spcPts val="0"/>
              </a:spcBef>
              <a:buNone/>
            </a:pPr>
            <a:r>
              <a:rPr lang="th-TH" dirty="0"/>
              <a:t>	สายไฟด้านหลัง ควรเชื่อมต่อให้แน่น ส่วนสายเมาส์กับแป้นพิมพ์กรณีเป็นหัวต่อแบบ </a:t>
            </a:r>
            <a:r>
              <a:rPr lang="en-US" dirty="0"/>
              <a:t>PS</a:t>
            </a:r>
            <a:r>
              <a:rPr lang="th-TH" dirty="0"/>
              <a:t>2  แบบเก่า          ไม่ควรเสียบสลับกัน โดยสามารถสังเกตจากสีของขั้วต่อเป็นหลัก ปัจจุบันเมาส์กับแป้นพิมพ์มีการพัฒนาจนมาในปัจจุบันใช้สายแบบ </a:t>
            </a:r>
            <a:r>
              <a:rPr lang="en-US" dirty="0"/>
              <a:t>USB </a:t>
            </a:r>
            <a:r>
              <a:rPr lang="th-TH" dirty="0"/>
              <a:t>และการเชื่อมต่อแบบไร้สาย</a:t>
            </a:r>
            <a:endParaRPr lang="en-US" dirty="0"/>
          </a:p>
          <a:p>
            <a:pPr marL="514350" indent="-514350">
              <a:spcBef>
                <a:spcPts val="0"/>
              </a:spcBef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B04-E61D-434E-B43B-5C1A3EA58CC8}" type="slidenum">
              <a:rPr lang="en-US" smtClean="0"/>
              <a:t>3</a:t>
            </a:fld>
            <a:endParaRPr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AA0D-C19E-452C-8948-4C8ECAE44934}" type="datetime1">
              <a:rPr lang="th-TH" smtClean="0"/>
              <a:t>13/07/64</a:t>
            </a:fld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307659" y="3495240"/>
            <a:ext cx="4865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พอร์ต 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PS/2</a:t>
            </a:r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เป็นพอร์ตที่ใช้เชื่อมต่อกับเมาส์</a:t>
            </a:r>
            <a:r>
              <a:rPr lang="th-TH" sz="20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หรือคีย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บอร์ดภายนอกแบบเก่า ปัจจุบันคีย์บอร์ดและเมาส์ของ</a:t>
            </a:r>
            <a:r>
              <a:rPr lang="th-TH" sz="20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โน้ตบุ๊ค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ที่มีการเชื่อมต่อผ่านพอร์ต </a:t>
            </a:r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USB 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แทนดังนั้นปัจจุบันจึงอาจจะไม่พบพอร์ตชนิดนี้แล้ว</a:t>
            </a:r>
            <a:endParaRPr lang="th-TH" sz="2000" b="0" i="0" dirty="0">
              <a:solidFill>
                <a:srgbClr val="FF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รูปภาพ 8" descr="การคลิปหน้าจอ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18"/>
          <a:stretch/>
        </p:blipFill>
        <p:spPr>
          <a:xfrm>
            <a:off x="719916" y="4932125"/>
            <a:ext cx="1449052" cy="754163"/>
          </a:xfrm>
          <a:prstGeom prst="rect">
            <a:avLst/>
          </a:prstGeom>
        </p:spPr>
      </p:pic>
      <p:pic>
        <p:nvPicPr>
          <p:cNvPr id="1030" name="Picture 6" descr="เม้าส์ Mouse PS2 Genius รุ่น DX-110 Optical PS/2 สีดำ Black | Shopee  Thaila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" b="17730"/>
          <a:stretch/>
        </p:blipFill>
        <p:spPr bwMode="auto">
          <a:xfrm>
            <a:off x="4948788" y="4553507"/>
            <a:ext cx="2079514" cy="15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ประเภทคีย์บอร์ด |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301" y="4640470"/>
            <a:ext cx="2047578" cy="14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คีย์บอร์ด เมาส์ เอชพี HP แท้ แบบ USB Keyboard &amp;amp; Mouse | Shopee Thailan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2" b="20869"/>
          <a:stretch/>
        </p:blipFill>
        <p:spPr bwMode="auto">
          <a:xfrm>
            <a:off x="7348779" y="3579823"/>
            <a:ext cx="4079840" cy="247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วงรี 9"/>
          <p:cNvSpPr/>
          <p:nvPr/>
        </p:nvSpPr>
        <p:spPr>
          <a:xfrm>
            <a:off x="9891328" y="3659615"/>
            <a:ext cx="985421" cy="93596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876749" y="3823678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USB</a:t>
            </a:r>
            <a:endParaRPr lang="th-TH" sz="2000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2" descr="เคยสงสัยมั้ย? หัวแบบไหนเรียกอะไร - aSearcher หางาน หาคน สมัครงาน งานไอที  งานบัญชี งานธุรการ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" t="4923" r="62529" b="73196"/>
          <a:stretch/>
        </p:blipFill>
        <p:spPr bwMode="auto">
          <a:xfrm>
            <a:off x="605766" y="3592919"/>
            <a:ext cx="1701893" cy="86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486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AFE900B-553E-4954-AA1C-A2627AD9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65125"/>
            <a:ext cx="10515600" cy="1325563"/>
          </a:xfrm>
        </p:spPr>
        <p:txBody>
          <a:bodyPr/>
          <a:lstStyle/>
          <a:p>
            <a:r>
              <a:rPr lang="th-TH" dirty="0"/>
              <a:t>การถอน/ติดตั้ง และการเปลี่ยนแปลงโปรแกรม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39" y="1847850"/>
            <a:ext cx="5615609" cy="4351338"/>
          </a:xfrm>
        </p:spPr>
        <p:txBody>
          <a:bodyPr/>
          <a:lstStyle/>
          <a:p>
            <a:pPr marL="514350" indent="-514350" algn="thaiDist">
              <a:buFont typeface="+mj-lt"/>
              <a:buAutoNum type="arabicPeriod" startAt="3"/>
            </a:pPr>
            <a:r>
              <a:rPr lang="th-TH" b="1" dirty="0"/>
              <a:t>เลือกไปที่ </a:t>
            </a:r>
            <a:r>
              <a:rPr lang="en-US" b="1" dirty="0"/>
              <a:t>Apps &amp; features </a:t>
            </a:r>
            <a:r>
              <a:rPr lang="th-TH" b="1" dirty="0"/>
              <a:t>จากนั้นก็คลิกเลือกแอพที่ต้องการถอนการติดตั้ง แล้วคลิกที่ </a:t>
            </a:r>
            <a:r>
              <a:rPr lang="en-US" b="1" dirty="0"/>
              <a:t>Uninstall 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0927C96-4FA3-493E-9090-9CA73E78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5F4-F355-4C85-B3A3-E9ADDB24C9DD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7C5F58C-CB7F-497C-8B9A-17E54887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25EBA1A-3796-4A90-8C9B-1B147E04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30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80" y="1823464"/>
            <a:ext cx="4568820" cy="440011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10312400" y="4659981"/>
            <a:ext cx="575733" cy="414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336247" y="3401220"/>
            <a:ext cx="448733" cy="414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04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CAB42BE-B310-4B01-9F2D-1F1DCDBA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การจัดการไฟล์และโฟลเดอร์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88E2DE6-57E9-4D4D-9DC9-9458817D3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b="1" dirty="0"/>
              <a:t>สร้างโฟลเดอร์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/>
              <a:t>อัพโหลด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/>
              <a:t>ย้าย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/>
              <a:t>ลบ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/>
              <a:t>ถังขยะ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/>
              <a:t>มุมมอง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/>
              <a:t>โฟลเดอร์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0214BF1-21C3-47EA-A66B-CF693F3A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416C-0730-4C14-998B-0E1119506ED6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D66AAF6-2270-4951-9A73-259443C0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EDF66B0-5886-4447-B6CD-CB2AAED8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31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394" t="6327" b="13858"/>
          <a:stretch/>
        </p:blipFill>
        <p:spPr>
          <a:xfrm>
            <a:off x="3473339" y="1825625"/>
            <a:ext cx="3237975" cy="2120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292875"/>
            <a:ext cx="2142178" cy="1660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23" y="1848826"/>
            <a:ext cx="2264434" cy="2556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17" y="4799889"/>
            <a:ext cx="5232738" cy="1153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342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C074FAE-6011-43FD-8CF3-A9E29006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การบีบอัดไฟล์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5A0E497-200C-4279-91F5-2392D680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9121"/>
            <a:ext cx="10823713" cy="4351338"/>
          </a:xfrm>
        </p:spPr>
        <p:txBody>
          <a:bodyPr/>
          <a:lstStyle/>
          <a:p>
            <a:r>
              <a:rPr lang="th-TH" b="1" dirty="0"/>
              <a:t>สำหรับโปรแกรมสำหรับบีบอัดไฟล์เป็นฟังก์ชันของ </a:t>
            </a:r>
            <a:r>
              <a:rPr lang="en-US" b="1" dirty="0"/>
              <a:t>Windows 10 </a:t>
            </a:r>
            <a:r>
              <a:rPr lang="th-TH" b="1" dirty="0"/>
              <a:t>อยู่แล้ว</a:t>
            </a:r>
          </a:p>
          <a:p>
            <a:r>
              <a:rPr lang="th-TH" b="1" dirty="0"/>
              <a:t>ในการบีบอัดไฟล์ต่าง ๆ รวมให้เป็นไฟล์ </a:t>
            </a:r>
            <a:r>
              <a:rPr lang="en-US" b="1" dirty="0"/>
              <a:t>ZIP </a:t>
            </a:r>
            <a:r>
              <a:rPr lang="th-TH" b="1" dirty="0"/>
              <a:t>โดยจะออกเป็นนามสกุลไฟล์ที่มีชื่อว่า *.</a:t>
            </a:r>
            <a:r>
              <a:rPr lang="en-US" b="1" dirty="0"/>
              <a:t>ZIP </a:t>
            </a:r>
            <a:endParaRPr lang="th-TH" b="1" dirty="0"/>
          </a:p>
          <a:p>
            <a:r>
              <a:rPr lang="th-TH" b="1" dirty="0"/>
              <a:t>โดยส่วนมากจะใช้การบีบอัดไฟล์ตอนที่เราต้องการรวมหลายไฟล์เป็นหนึ่งไฟล์และจะทำการส่งอีเมล์ไปให้ผู้อื่น และเมื่อผู้รับได้รับไฟล์แล้วจะทำการแตกไฟล์ </a:t>
            </a:r>
            <a:r>
              <a:rPr lang="en-US" b="1" dirty="0"/>
              <a:t>ZIP</a:t>
            </a:r>
            <a:endParaRPr lang="th-TH" b="1" dirty="0"/>
          </a:p>
          <a:p>
            <a:r>
              <a:rPr lang="th-TH" b="1" dirty="0"/>
              <a:t> โดยในท้องตลาดจะมีโปรแกรมที่สามารถทำการบีบอัดไฟล์ได้ อาทิเช่น </a:t>
            </a:r>
            <a:r>
              <a:rPr lang="en-US" b="1" dirty="0"/>
              <a:t>WinRAR </a:t>
            </a:r>
            <a:r>
              <a:rPr lang="th-TH" b="1" dirty="0"/>
              <a:t>หรือ 7-</a:t>
            </a:r>
            <a:r>
              <a:rPr lang="en-US" b="1" dirty="0"/>
              <a:t>ZIP </a:t>
            </a:r>
            <a:endParaRPr lang="th-TH" b="1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2B48F05-ACA8-4C2A-8711-FA6973B4D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2FD81-9DE6-4FC1-89B3-BDC9D037D91A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E6EF65B-4181-4082-9B3D-8991D6EC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BA1C2D7-AEEC-4E23-B136-0D42F93A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32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86" y="4131734"/>
            <a:ext cx="1955800" cy="195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91" y="4287706"/>
            <a:ext cx="1643856" cy="1643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82" y="4145381"/>
            <a:ext cx="2823835" cy="21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8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93895" y="1825625"/>
            <a:ext cx="11352628" cy="4351338"/>
          </a:xfrm>
        </p:spPr>
        <p:txBody>
          <a:bodyPr>
            <a:normAutofit/>
          </a:bodyPr>
          <a:lstStyle/>
          <a:p>
            <a:pPr algn="thaiDist"/>
            <a:r>
              <a:rPr lang="th-TH" sz="3600" dirty="0"/>
              <a:t>การสำรองข้อมูลหมายถึง การคัดลอกทำสำเนาแฟ้มข้อมูลไว้อีกหลาย ๆ ชุด</a:t>
            </a:r>
          </a:p>
          <a:p>
            <a:pPr algn="thaiDist"/>
            <a:r>
              <a:rPr lang="th-TH" sz="3600" dirty="0"/>
              <a:t>เพื่อ</a:t>
            </a:r>
            <a:r>
              <a:rPr lang="th-TH" sz="3600" b="1" dirty="0">
                <a:solidFill>
                  <a:srgbClr val="C00000"/>
                </a:solidFill>
              </a:rPr>
              <a:t>ลดความเสี่ยงหรือหลีกเลี่ยง </a:t>
            </a:r>
            <a:r>
              <a:rPr lang="th-TH" sz="3600" b="1" dirty="0">
                <a:solidFill>
                  <a:srgbClr val="0070C0"/>
                </a:solidFill>
              </a:rPr>
              <a:t>ความเสียหายที่อาจจะเกิดขึ้นกับข้อมูล</a:t>
            </a:r>
            <a:r>
              <a:rPr lang="th-TH" sz="3600" dirty="0"/>
              <a:t>จากกรณีต่าง ๆ โดยสามารถกู้คืนสภาพของข้อมูลให้เป็นปัจจุบันมากที่สุดเท่าที่จะทำได้</a:t>
            </a:r>
          </a:p>
          <a:p>
            <a:pPr algn="thaiDist"/>
            <a:r>
              <a:rPr lang="th-TH" sz="3600" b="1" dirty="0">
                <a:solidFill>
                  <a:srgbClr val="0070C0"/>
                </a:solidFill>
              </a:rPr>
              <a:t>ความเสียหายที่อาจจะเกิดขึ้นกับข้อมูล</a:t>
            </a:r>
            <a:endParaRPr lang="th-TH" sz="3600" dirty="0"/>
          </a:p>
          <a:p>
            <a:pPr lvl="1" algn="thaiDist"/>
            <a:r>
              <a:rPr lang="th-TH" sz="3600" dirty="0"/>
              <a:t>การลบหรือกระทำที่ทำให้ข้อมูลสูญหายโดยตั้งใจ และไม่ตั้งใจ</a:t>
            </a:r>
          </a:p>
          <a:p>
            <a:pPr lvl="1" algn="thaiDist"/>
            <a:r>
              <a:rPr lang="th-TH" sz="3600" dirty="0"/>
              <a:t>อุปกรณ์เก็บข้อมูลเสียหาย หรือสูญหาย</a:t>
            </a:r>
          </a:p>
        </p:txBody>
      </p:sp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351691" y="238514"/>
            <a:ext cx="10515600" cy="1325563"/>
          </a:xfrm>
          <a:noFill/>
        </p:spPr>
        <p:txBody>
          <a:bodyPr/>
          <a:lstStyle/>
          <a:p>
            <a:r>
              <a:rPr lang="th-TH" dirty="0">
                <a:solidFill>
                  <a:srgbClr val="C00000"/>
                </a:solidFill>
              </a:rPr>
              <a:t>การสำรองข้อมูลและกู้คืนข้อมูล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864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45831" y="252628"/>
            <a:ext cx="10515600" cy="132556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>
                <a:solidFill>
                  <a:srgbClr val="C00000"/>
                </a:solidFill>
              </a:rPr>
              <a:t>การสำรองข้อมูล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45831" y="1980373"/>
            <a:ext cx="11513234" cy="4351338"/>
          </a:xfrm>
        </p:spPr>
        <p:txBody>
          <a:bodyPr>
            <a:noAutofit/>
          </a:bodyPr>
          <a:lstStyle/>
          <a:p>
            <a:r>
              <a:rPr lang="th-TH" sz="3600" dirty="0"/>
              <a:t>การสำรองข้อมูลเกี่ยวข้องกับ</a:t>
            </a:r>
            <a:r>
              <a:rPr lang="th-TH" sz="3600" b="1" dirty="0">
                <a:solidFill>
                  <a:srgbClr val="C00000"/>
                </a:solidFill>
              </a:rPr>
              <a:t>วิธีการโอนถ่ายไฟล์ข้อมูลขนาดใหญ่ ไปเก็บไว้บนสื่อเก็บข้อมูลชนิดต่าง ๆ </a:t>
            </a:r>
            <a:r>
              <a:rPr lang="th-TH" sz="3600" dirty="0"/>
              <a:t>เช่น</a:t>
            </a:r>
          </a:p>
          <a:p>
            <a:pPr lvl="1"/>
            <a:r>
              <a:rPr lang="th-TH" sz="3600" dirty="0"/>
              <a:t>การใช้อุปกรณ์เก็บข้อมูลภายนอกแบบพกพา  </a:t>
            </a:r>
          </a:p>
          <a:p>
            <a:pPr lvl="1"/>
            <a:r>
              <a:rPr lang="th-TH" sz="3600" dirty="0"/>
              <a:t>การใช้ตัวเขียนแผ่น </a:t>
            </a:r>
            <a:r>
              <a:rPr lang="en-US" sz="3600" dirty="0"/>
              <a:t>CD </a:t>
            </a:r>
            <a:r>
              <a:rPr lang="th-TH" sz="3600" dirty="0"/>
              <a:t>หรือ </a:t>
            </a:r>
            <a:r>
              <a:rPr lang="en-US" sz="3600" dirty="0"/>
              <a:t>DVD </a:t>
            </a:r>
            <a:endParaRPr lang="th-TH" sz="3600" dirty="0"/>
          </a:p>
          <a:p>
            <a:pPr lvl="1"/>
            <a:r>
              <a:rPr lang="th-TH" sz="3600" dirty="0"/>
              <a:t>การใช้</a:t>
            </a:r>
            <a:r>
              <a:rPr lang="th-TH" sz="3600" dirty="0" err="1"/>
              <a:t>เซิร์ฟเวอร์</a:t>
            </a:r>
            <a:r>
              <a:rPr lang="th-TH" sz="3600" dirty="0"/>
              <a:t> ที่มีหน่วยเก็บข้อมูลขนาดใหญ่</a:t>
            </a:r>
          </a:p>
          <a:p>
            <a:pPr lvl="1"/>
            <a:r>
              <a:rPr lang="th-TH" sz="3600" dirty="0"/>
              <a:t>การส่งไปเก็บไว้ใน อีเมล </a:t>
            </a:r>
          </a:p>
          <a:p>
            <a:pPr lvl="1"/>
            <a:r>
              <a:rPr lang="th-TH" sz="3600" dirty="0"/>
              <a:t>การใช้ </a:t>
            </a:r>
            <a:r>
              <a:rPr lang="en-US" sz="3600" dirty="0"/>
              <a:t>Cloud Storage </a:t>
            </a:r>
            <a:r>
              <a:rPr lang="th-TH" sz="3600" dirty="0"/>
              <a:t>เช่น </a:t>
            </a:r>
            <a:r>
              <a:rPr lang="en-US" sz="3600" dirty="0"/>
              <a:t>Google Drive </a:t>
            </a:r>
            <a:r>
              <a:rPr lang="th-TH" sz="3600" dirty="0"/>
              <a:t>หรือ </a:t>
            </a:r>
            <a:r>
              <a:rPr lang="en-US" sz="3600" dirty="0"/>
              <a:t>One Drive </a:t>
            </a:r>
            <a:r>
              <a:rPr lang="th-TH" sz="3600" dirty="0"/>
              <a:t>หรือ </a:t>
            </a:r>
            <a:r>
              <a:rPr lang="en-US" sz="3600" dirty="0"/>
              <a:t>Dropbox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237530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FCD9-96D3-42A2-844E-6C2F7BDE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8" y="238517"/>
            <a:ext cx="10515600" cy="132556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>
                <a:solidFill>
                  <a:srgbClr val="C00000"/>
                </a:solidFill>
              </a:rPr>
              <a:t>เครื่องมือในการสำรองข้อมูล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3FA1-DDF8-4B18-9125-44DA9081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34" y="1811557"/>
            <a:ext cx="11442896" cy="4351338"/>
          </a:xfrm>
        </p:spPr>
        <p:txBody>
          <a:bodyPr>
            <a:normAutofit/>
          </a:bodyPr>
          <a:lstStyle/>
          <a:p>
            <a:r>
              <a:rPr lang="en-US" sz="4000" dirty="0"/>
              <a:t>Copy/Paste </a:t>
            </a:r>
            <a:endParaRPr lang="th-TH" sz="4000" b="1" dirty="0">
              <a:solidFill>
                <a:srgbClr val="0070C0"/>
              </a:solidFill>
            </a:endParaRPr>
          </a:p>
          <a:p>
            <a:r>
              <a:rPr lang="th-TH" sz="4000" b="1" dirty="0">
                <a:solidFill>
                  <a:srgbClr val="0070C0"/>
                </a:solidFill>
              </a:rPr>
              <a:t>โปรแกรมการคืนค่าระบบ</a:t>
            </a:r>
            <a:r>
              <a:rPr lang="th-TH" sz="4000" dirty="0"/>
              <a:t> หนึ่งใน</a:t>
            </a:r>
            <a:r>
              <a:rPr lang="th-TH" sz="4000" b="1" dirty="0">
                <a:solidFill>
                  <a:srgbClr val="0070C0"/>
                </a:solidFill>
              </a:rPr>
              <a:t>โปรแกรมสำรองและเรียกข้อมูลกลับคืน </a:t>
            </a:r>
          </a:p>
          <a:p>
            <a:r>
              <a:rPr lang="th-TH" sz="4000" dirty="0"/>
              <a:t>หรือผ่านโปรแกรมระบบอรรถประโยชน์ในการสำรองข้อมูลที่มาพร้อมระบบปฏิบัติ</a:t>
            </a:r>
          </a:p>
          <a:p>
            <a:r>
              <a:rPr lang="th-TH" sz="4000" dirty="0"/>
              <a:t>การใช้  </a:t>
            </a:r>
            <a:r>
              <a:rPr lang="en-US" sz="4000" dirty="0"/>
              <a:t>FTP </a:t>
            </a:r>
            <a:r>
              <a:rPr lang="th-TH" sz="4000" dirty="0"/>
              <a:t>หรือ </a:t>
            </a:r>
            <a:r>
              <a:rPr lang="en-US" sz="4000" dirty="0"/>
              <a:t>Backup Program </a:t>
            </a:r>
            <a:r>
              <a:rPr lang="th-TH" sz="4000" dirty="0"/>
              <a:t>เช่น </a:t>
            </a:r>
            <a:r>
              <a:rPr lang="en-US" sz="4000" dirty="0"/>
              <a:t>Symantec NetBackup, Symantec BackupExec, Norton ghost, Microsoft DPM </a:t>
            </a:r>
            <a:r>
              <a:rPr lang="th-TH" sz="4000" dirty="0"/>
              <a:t>เป็นต้น 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67994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83E0-9240-4A96-8EBD-AAA4D80C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239150"/>
            <a:ext cx="10515600" cy="132556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>
                <a:solidFill>
                  <a:srgbClr val="C00000"/>
                </a:solidFill>
              </a:rPr>
              <a:t>แหล่งเก็บข้อมูลสำรอง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845B4-3A89-446F-9079-593D2BDAC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0" y="2022768"/>
            <a:ext cx="11147475" cy="4351338"/>
          </a:xfrm>
        </p:spPr>
        <p:txBody>
          <a:bodyPr>
            <a:noAutofit/>
          </a:bodyPr>
          <a:lstStyle/>
          <a:p>
            <a:pPr algn="thaiDist"/>
            <a:r>
              <a:rPr lang="th-TH" sz="4000" dirty="0"/>
              <a:t>การเก็บไว้ภายในเครื่องคอมพิวเตอร์ของผู้ใช้เอง (ในกรณีที่มีพื้นที่ว่างเพียงพอ</a:t>
            </a:r>
            <a:r>
              <a:rPr lang="en-US" sz="4000" dirty="0"/>
              <a:t>) </a:t>
            </a:r>
            <a:r>
              <a:rPr lang="th-TH" sz="4000" dirty="0"/>
              <a:t>หรือเก็บบนเครื่องอื่นที่อยู่ในสำนักงานเดียวกันยังมีความเสี่ยงค่อนข้างสูง</a:t>
            </a:r>
          </a:p>
          <a:p>
            <a:pPr algn="thaiDist"/>
            <a:r>
              <a:rPr lang="th-TH" sz="4000" dirty="0"/>
              <a:t>ทางเลือกที่ดีที่สุดคือ </a:t>
            </a:r>
            <a:r>
              <a:rPr lang="th-TH" sz="4000" b="1" dirty="0">
                <a:solidFill>
                  <a:srgbClr val="C00000"/>
                </a:solidFill>
              </a:rPr>
              <a:t>ควรใช้ระบบเก็บข้อมูลที่อยู่ภายนอกสำนักงาน</a:t>
            </a:r>
            <a:r>
              <a:rPr lang="th-TH" sz="4000" dirty="0"/>
              <a:t>ของผู้ใช้ เช่น ฮาร์ดดิสก์แบบติดตั้งภายนอกผ่านพอร์ต </a:t>
            </a:r>
            <a:r>
              <a:rPr lang="en-US" sz="4000" dirty="0"/>
              <a:t>USB , Zip Drive , DVD/CD, Flash Memory </a:t>
            </a:r>
            <a:r>
              <a:rPr lang="th-TH" sz="4000" dirty="0"/>
              <a:t>ความจุสูง หรือ </a:t>
            </a:r>
            <a:r>
              <a:rPr lang="en-US" sz="4000" dirty="0"/>
              <a:t>Micro Drive </a:t>
            </a:r>
            <a:r>
              <a:rPr lang="th-TH" sz="4000" dirty="0"/>
              <a:t>ที่ใช้กับอุปกรณ์สื่อสารเคลื่อนที่</a:t>
            </a:r>
          </a:p>
          <a:p>
            <a:pPr algn="thaiDist"/>
            <a:r>
              <a:rPr lang="th-TH" sz="4000" dirty="0"/>
              <a:t>ปัจจุบันมีการสำรองข้อมูลไว้บนโลกออนไลน์ เช่น </a:t>
            </a:r>
            <a:r>
              <a:rPr lang="en-US" sz="4000" dirty="0"/>
              <a:t>iCloud iTunes, </a:t>
            </a:r>
            <a:r>
              <a:rPr lang="th-TH" sz="4000" dirty="0"/>
              <a:t> </a:t>
            </a:r>
            <a:r>
              <a:rPr lang="en-US" sz="4000" dirty="0"/>
              <a:t>Google drive</a:t>
            </a:r>
            <a:r>
              <a:rPr lang="th-TH" sz="4000" dirty="0"/>
              <a:t>หรือ </a:t>
            </a:r>
            <a:r>
              <a:rPr lang="en-US" sz="4000" dirty="0"/>
              <a:t>Dropbox</a:t>
            </a:r>
          </a:p>
          <a:p>
            <a:pPr algn="thaiDist"/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51772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23557" y="2414525"/>
            <a:ext cx="11535508" cy="2509167"/>
          </a:xfrm>
        </p:spPr>
        <p:txBody>
          <a:bodyPr>
            <a:noAutofit/>
          </a:bodyPr>
          <a:lstStyle/>
          <a:p>
            <a:pPr algn="ctr"/>
            <a:r>
              <a:rPr lang="th-TH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การใช้โปรแกรมอรรถประโยชน์ของ ระบบปฏิบัติการ </a:t>
            </a: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10</a:t>
            </a:r>
            <a:r>
              <a:rPr lang="th-TH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ในการ </a:t>
            </a: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 up/Restore</a:t>
            </a:r>
            <a:b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(workshop)</a:t>
            </a:r>
          </a:p>
        </p:txBody>
      </p:sp>
    </p:spTree>
    <p:extLst>
      <p:ext uri="{BB962C8B-B14F-4D97-AF65-F5344CB8AC3E}">
        <p14:creationId xmlns:p14="http://schemas.microsoft.com/office/powerpoint/2010/main" val="1055035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E8E7A-F16D-4547-8153-25BCF2F1B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6" name="รูปภาพ 5" descr="การคลิปหน้าจอ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71607"/>
            <a:ext cx="7165758" cy="6118132"/>
          </a:xfrm>
          <a:prstGeom prst="rect">
            <a:avLst/>
          </a:prstGeom>
        </p:spPr>
      </p:pic>
      <p:pic>
        <p:nvPicPr>
          <p:cNvPr id="7" name="รูปภาพ 6" descr="การคลิปหน้าจอ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58907"/>
            <a:ext cx="7165759" cy="6110986"/>
          </a:xfrm>
          <a:prstGeom prst="rect">
            <a:avLst/>
          </a:prstGeom>
        </p:spPr>
      </p:pic>
      <p:pic>
        <p:nvPicPr>
          <p:cNvPr id="19" name="รูปภาพ 18" descr="การคลิปหน้าจอ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68805"/>
            <a:ext cx="7165758" cy="6088388"/>
          </a:xfrm>
          <a:prstGeom prst="rect">
            <a:avLst/>
          </a:prstGeom>
        </p:spPr>
      </p:pic>
      <p:sp>
        <p:nvSpPr>
          <p:cNvPr id="20" name="ลูกศรลง 19"/>
          <p:cNvSpPr/>
          <p:nvPr/>
        </p:nvSpPr>
        <p:spPr>
          <a:xfrm rot="5400000">
            <a:off x="6522191" y="2393213"/>
            <a:ext cx="405657" cy="34364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รูปภาพ 20" descr="การคลิปหน้าจอ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9" y="339061"/>
            <a:ext cx="7165759" cy="6110986"/>
          </a:xfrm>
          <a:prstGeom prst="rect">
            <a:avLst/>
          </a:prstGeom>
        </p:spPr>
      </p:pic>
      <p:pic>
        <p:nvPicPr>
          <p:cNvPr id="22" name="รูปภาพ 21" descr="การคลิปหน้าจอ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8" y="345460"/>
            <a:ext cx="7165760" cy="6120934"/>
          </a:xfrm>
          <a:prstGeom prst="rect">
            <a:avLst/>
          </a:prstGeom>
        </p:spPr>
      </p:pic>
      <p:pic>
        <p:nvPicPr>
          <p:cNvPr id="23" name="รูปภาพ 22" descr="การคลิปหน้าจอ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6" y="339062"/>
            <a:ext cx="7165761" cy="61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E8E7A-F16D-4547-8153-25BCF2F1B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53"/>
            <a:ext cx="12192000" cy="6854653"/>
          </a:xfrm>
          <a:prstGeom prst="rect">
            <a:avLst/>
          </a:prstGeom>
        </p:spPr>
      </p:pic>
      <p:pic>
        <p:nvPicPr>
          <p:cNvPr id="6" name="รูปภาพ 5" descr="การคลิปหน้าจอ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71607"/>
            <a:ext cx="7165758" cy="6118132"/>
          </a:xfrm>
          <a:prstGeom prst="rect">
            <a:avLst/>
          </a:prstGeom>
        </p:spPr>
      </p:pic>
      <p:pic>
        <p:nvPicPr>
          <p:cNvPr id="7" name="รูปภาพ 6" descr="การคลิปหน้าจอ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58907"/>
            <a:ext cx="7165759" cy="6110986"/>
          </a:xfrm>
          <a:prstGeom prst="rect">
            <a:avLst/>
          </a:prstGeom>
        </p:spPr>
      </p:pic>
      <p:pic>
        <p:nvPicPr>
          <p:cNvPr id="19" name="รูปภาพ 18" descr="การคลิปหน้าจอ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68805"/>
            <a:ext cx="7165758" cy="6088388"/>
          </a:xfrm>
          <a:prstGeom prst="rect">
            <a:avLst/>
          </a:prstGeom>
        </p:spPr>
      </p:pic>
      <p:sp>
        <p:nvSpPr>
          <p:cNvPr id="20" name="ลูกศรลง 19"/>
          <p:cNvSpPr/>
          <p:nvPr/>
        </p:nvSpPr>
        <p:spPr>
          <a:xfrm rot="5400000">
            <a:off x="6522191" y="2393213"/>
            <a:ext cx="405657" cy="34364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รูปภาพ 20" descr="การคลิปหน้าจอ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9" y="339061"/>
            <a:ext cx="7165759" cy="6110986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3826394" y="2777760"/>
            <a:ext cx="54897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Scroll down to see</a:t>
            </a:r>
          </a:p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72D03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Related Setting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and then click</a:t>
            </a:r>
          </a:p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72D03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Restore files from a current backup </a:t>
            </a:r>
          </a:p>
        </p:txBody>
      </p:sp>
      <p:pic>
        <p:nvPicPr>
          <p:cNvPr id="3" name="รูปภาพ 2" descr="การคลิปหน้าจอ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92" y="448932"/>
            <a:ext cx="10136015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4.</a:t>
            </a:r>
            <a:r>
              <a:rPr lang="th-TH" dirty="0">
                <a:effectLst/>
              </a:rPr>
              <a:t>การเชื่อมต่ออุปกรณ์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435" y="1847850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th-TH" b="1" dirty="0">
                <a:solidFill>
                  <a:srgbClr val="C00000"/>
                </a:solidFill>
              </a:rPr>
              <a:t>การเชื่อมต่อพอร์ตวีจีเอ (</a:t>
            </a:r>
            <a:r>
              <a:rPr lang="en-US" b="1" dirty="0">
                <a:solidFill>
                  <a:srgbClr val="C00000"/>
                </a:solidFill>
              </a:rPr>
              <a:t>VGA</a:t>
            </a:r>
            <a:r>
              <a:rPr lang="th-TH" b="1" dirty="0">
                <a:solidFill>
                  <a:srgbClr val="C00000"/>
                </a:solidFill>
              </a:rPr>
              <a:t>) หรือดีวีไอ (</a:t>
            </a:r>
            <a:r>
              <a:rPr lang="en-US" b="1" dirty="0">
                <a:solidFill>
                  <a:srgbClr val="C00000"/>
                </a:solidFill>
              </a:rPr>
              <a:t>DVI</a:t>
            </a:r>
            <a:r>
              <a:rPr lang="th-TH" b="1" dirty="0">
                <a:solidFill>
                  <a:srgbClr val="C00000"/>
                </a:solidFill>
              </a:rPr>
              <a:t>) </a:t>
            </a:r>
          </a:p>
          <a:p>
            <a:pPr marL="0" lv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dirty="0"/>
              <a:t>	พอร์ตสำหรับเชื่อมต่อสายสัญญาณเข้ากับจอภาพ ปัจจุบันมีทั้งแบบวีจีเอ และพอร์ตแบบดีวีไอ ซึ่งเป็นพอร์ตแบบใหม่ที่ให้ความละเอียดภาพที่สูงขึ้น </a:t>
            </a:r>
            <a:endParaRPr lang="en-US" dirty="0"/>
          </a:p>
          <a:p>
            <a:pPr marL="514350" indent="-514350">
              <a:spcBef>
                <a:spcPts val="0"/>
              </a:spcBef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B04-E61D-434E-B43B-5C1A3EA58CC8}" type="slidenum">
              <a:rPr lang="en-US" smtClean="0"/>
              <a:t>4</a:t>
            </a:fld>
            <a:endParaRPr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183F-C569-464A-BB74-7F6EA37A124C}" type="datetime1">
              <a:rPr lang="th-TH" smtClean="0"/>
              <a:t>13/07/64</a:t>
            </a:fld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262397" y="3274089"/>
            <a:ext cx="4445399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พอร์ต </a:t>
            </a:r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DVI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เป็นพอร์ตที่ส่งสัญญาณภาพเข้าสู่จอ </a:t>
            </a:r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LCD Notebook 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ที่มีพอร์ตนี้มีค่อนข้างน้อยมาก ส่วนใหญ่จะอยู่ใน </a:t>
            </a:r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Notebook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รุ่นที่มีราคาสูง ๆ โดยจะเป็นส่งสัญญาณแบบดิจิตอล ซึ่งให้คุณภาพในการแสดงผลที่ดีกว่าแบบอนาล็อค แบบในพอร์ต </a:t>
            </a:r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D-SUB 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ที่นิยมใช้กันในโน้ตบุ</a:t>
            </a:r>
            <a:r>
              <a:rPr lang="th-TH" sz="20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้ก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ทั่ว ๆ ไป</a:t>
            </a:r>
          </a:p>
        </p:txBody>
      </p:sp>
      <p:pic>
        <p:nvPicPr>
          <p:cNvPr id="2052" name="Picture 4" descr="DVI ย่อมาจาก DigitalVideoInterface  เป็นอีกหนึ่งรูปแบบที่ได้รับความนิยมในการเช่ือมต่ออุปกรณ์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1"/>
          <a:stretch/>
        </p:blipFill>
        <p:spPr bwMode="auto">
          <a:xfrm>
            <a:off x="5726995" y="3148144"/>
            <a:ext cx="1439926" cy="218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สี่เหลี่ยมผืนผ้า 10"/>
          <p:cNvSpPr/>
          <p:nvPr/>
        </p:nvSpPr>
        <p:spPr>
          <a:xfrm>
            <a:off x="1713392" y="3263456"/>
            <a:ext cx="4013603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thaiDist">
              <a:buFont typeface="Wingdings" panose="05000000000000000000" pitchFamily="2" charset="2"/>
              <a:buChar char="§"/>
            </a:pP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พอร์ตนี้สำหรับต่อคอมพิวเตอร์เข้ากับมอนิเตอร์ เป็นพอร์ตขนาด 15 </a:t>
            </a:r>
            <a:r>
              <a:rPr lang="th-TH" sz="20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พิน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ในคอมพิวเตอร์บางเครื่องอาจจะติดตั้งการ์ดสำหรับถอดรหัสสัญญาณ </a:t>
            </a:r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MPEG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เพิ่มเข้ามาซึ่งลักษณะของพอร์ตนั้นจะคล้าย ๆ กันแต่การ์ด </a:t>
            </a:r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MPEG</a:t>
            </a:r>
            <a:r>
              <a:rPr lang="th-TH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จะมีพอร์ตอยู่สองชุดด้วยกันสำหรับเชื่อมไปยังการ์ดแสดงผลหนึ่งพอร์ต และต่อเข้ากับมอนิเตอร์อีกหนึ่งพอร์ต ดังนั้นเครื่องใครที่มีพอร์ตแบบนี้ ก็ควรจะบันทึกไว้ด้วย เพราะอาจจะใส่สลับกันได้ จะทำให้โปรแกรมบางตัวทำงานไม่ได้</a:t>
            </a:r>
          </a:p>
        </p:txBody>
      </p:sp>
      <p:pic>
        <p:nvPicPr>
          <p:cNvPr id="12" name="Picture 4" descr="DVI ย่อมาจาก DigitalVideoInterface  เป็นอีกหนึ่งรูปแบบที่ได้รับความนิยมในการเช่ือมต่ออุปกรณ์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9" r="63400"/>
          <a:stretch/>
        </p:blipFill>
        <p:spPr bwMode="auto">
          <a:xfrm>
            <a:off x="298673" y="3148144"/>
            <a:ext cx="1260798" cy="218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370449" y="2982497"/>
            <a:ext cx="1148861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 up/Restore (like Windows 7 Style)</a:t>
            </a:r>
          </a:p>
        </p:txBody>
      </p:sp>
    </p:spTree>
    <p:extLst>
      <p:ext uri="{BB962C8B-B14F-4D97-AF65-F5344CB8AC3E}">
        <p14:creationId xmlns:p14="http://schemas.microsoft.com/office/powerpoint/2010/main" val="3380630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E8E7A-F16D-4547-8153-25BCF2F1B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6" name="รูปภาพ 5" descr="การคลิปหน้าจอ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71607"/>
            <a:ext cx="7165758" cy="6118132"/>
          </a:xfrm>
          <a:prstGeom prst="rect">
            <a:avLst/>
          </a:prstGeom>
        </p:spPr>
      </p:pic>
      <p:pic>
        <p:nvPicPr>
          <p:cNvPr id="7" name="รูปภาพ 6" descr="การคลิปหน้าจอ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58907"/>
            <a:ext cx="7165759" cy="6110986"/>
          </a:xfrm>
          <a:prstGeom prst="rect">
            <a:avLst/>
          </a:prstGeom>
        </p:spPr>
      </p:pic>
      <p:pic>
        <p:nvPicPr>
          <p:cNvPr id="19" name="รูปภาพ 18" descr="การคลิปหน้าจอ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68805"/>
            <a:ext cx="7165758" cy="6088388"/>
          </a:xfrm>
          <a:prstGeom prst="rect">
            <a:avLst/>
          </a:prstGeom>
        </p:spPr>
      </p:pic>
      <p:sp>
        <p:nvSpPr>
          <p:cNvPr id="10" name="ลูกศรลง 9"/>
          <p:cNvSpPr/>
          <p:nvPr/>
        </p:nvSpPr>
        <p:spPr>
          <a:xfrm rot="5400000">
            <a:off x="7907238" y="3444008"/>
            <a:ext cx="405657" cy="34364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รูปภาพ 1" descr="การคลิปหน้าจอ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0" y="688469"/>
            <a:ext cx="10202699" cy="5449060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</p:spPr>
      </p:pic>
      <p:pic>
        <p:nvPicPr>
          <p:cNvPr id="9" name="รูปภาพ 8" descr="การคลิปหน้าจอ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9" y="688469"/>
            <a:ext cx="10202699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7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E8E7A-F16D-4547-8153-25BCF2F1B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6" name="รูปภาพ 5" descr="การคลิปหน้าจอ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71607"/>
            <a:ext cx="7165758" cy="6118132"/>
          </a:xfrm>
          <a:prstGeom prst="rect">
            <a:avLst/>
          </a:prstGeom>
        </p:spPr>
      </p:pic>
      <p:pic>
        <p:nvPicPr>
          <p:cNvPr id="7" name="รูปภาพ 6" descr="การคลิปหน้าจอ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58907"/>
            <a:ext cx="7165759" cy="6110986"/>
          </a:xfrm>
          <a:prstGeom prst="rect">
            <a:avLst/>
          </a:prstGeom>
        </p:spPr>
      </p:pic>
      <p:pic>
        <p:nvPicPr>
          <p:cNvPr id="19" name="รูปภาพ 18" descr="การคลิปหน้าจอ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368805"/>
            <a:ext cx="7165758" cy="6088388"/>
          </a:xfrm>
          <a:prstGeom prst="rect">
            <a:avLst/>
          </a:prstGeom>
        </p:spPr>
      </p:pic>
      <p:sp>
        <p:nvSpPr>
          <p:cNvPr id="10" name="ลูกศรลง 9"/>
          <p:cNvSpPr/>
          <p:nvPr/>
        </p:nvSpPr>
        <p:spPr>
          <a:xfrm rot="5400000">
            <a:off x="7907238" y="3444008"/>
            <a:ext cx="405657" cy="34364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รูปภาพ 1" descr="การคลิปหน้าจอ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0" y="688469"/>
            <a:ext cx="10202699" cy="5449060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</p:spPr>
      </p:pic>
      <p:pic>
        <p:nvPicPr>
          <p:cNvPr id="3" name="รูปภาพ 2" descr="การคลิปหน้าจอ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809259"/>
            <a:ext cx="6058746" cy="5239481"/>
          </a:xfrm>
          <a:prstGeom prst="rect">
            <a:avLst/>
          </a:prstGeom>
        </p:spPr>
      </p:pic>
      <p:pic>
        <p:nvPicPr>
          <p:cNvPr id="13" name="รูปภาพ 12" descr="การคลิปหน้าจอ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53" y="814022"/>
            <a:ext cx="6039693" cy="5229955"/>
          </a:xfrm>
          <a:prstGeom prst="rect">
            <a:avLst/>
          </a:prstGeom>
        </p:spPr>
      </p:pic>
      <p:pic>
        <p:nvPicPr>
          <p:cNvPr id="14" name="รูปภาพ 13" descr="การคลิปหน้าจอ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95" y="1156970"/>
            <a:ext cx="6697010" cy="45440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รูปภาพ 14" descr="การคลิปหน้าจอ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95" y="1153669"/>
            <a:ext cx="6697010" cy="4563112"/>
          </a:xfrm>
          <a:prstGeom prst="rect">
            <a:avLst/>
          </a:prstGeom>
        </p:spPr>
      </p:pic>
      <p:pic>
        <p:nvPicPr>
          <p:cNvPr id="18" name="รูปภาพ 17" descr="การคลิปหน้าจอ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814022"/>
            <a:ext cx="6058746" cy="5229955"/>
          </a:xfrm>
          <a:prstGeom prst="rect">
            <a:avLst/>
          </a:prstGeom>
        </p:spPr>
      </p:pic>
      <p:pic>
        <p:nvPicPr>
          <p:cNvPr id="17" name="รูปภาพ 16" descr="การคลิปหน้าจอ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53" y="814022"/>
            <a:ext cx="6039693" cy="5229955"/>
          </a:xfrm>
          <a:prstGeom prst="rect">
            <a:avLst/>
          </a:prstGeom>
        </p:spPr>
      </p:pic>
      <p:pic>
        <p:nvPicPr>
          <p:cNvPr id="20" name="รูปภาพ 19" descr="การคลิปหน้าจอ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16" y="818785"/>
            <a:ext cx="6030167" cy="5220429"/>
          </a:xfrm>
          <a:prstGeom prst="rect">
            <a:avLst/>
          </a:prstGeom>
        </p:spPr>
      </p:pic>
      <p:pic>
        <p:nvPicPr>
          <p:cNvPr id="21" name="รูปภาพ 20" descr="การคลิปหน้าจอ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39" y="1166497"/>
            <a:ext cx="4277322" cy="4525006"/>
          </a:xfrm>
          <a:prstGeom prst="rect">
            <a:avLst/>
          </a:prstGeom>
        </p:spPr>
      </p:pic>
      <p:pic>
        <p:nvPicPr>
          <p:cNvPr id="22" name="รูปภาพ 21" descr="การคลิปหน้าจอ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90" y="828312"/>
            <a:ext cx="604921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FD0EC82-F9DC-4493-AECB-CBE8EFC1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rgbClr val="C00000"/>
                </a:solidFill>
              </a:rPr>
              <a:t>แบบฝึกหัด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97A067D-0994-4B88-A9CC-D37959915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3" y="1905137"/>
            <a:ext cx="10250140" cy="2380260"/>
          </a:xfrm>
        </p:spPr>
        <p:txBody>
          <a:bodyPr/>
          <a:lstStyle/>
          <a:p>
            <a:pPr marL="514350" indent="-514350" algn="thaiDist">
              <a:buFont typeface="+mj-lt"/>
              <a:buAutoNum type="arabicPeriod"/>
            </a:pPr>
            <a:r>
              <a:rPr lang="th-TH" b="1" dirty="0"/>
              <a:t>การเชื่อมต่อเครื่องคอมพิวเตอร์รุ่นใหม่ที่มีพอร์ตแบบ </a:t>
            </a:r>
            <a:r>
              <a:rPr lang="en-US" b="1" dirty="0"/>
              <a:t>Type C </a:t>
            </a:r>
            <a:r>
              <a:rPr lang="th-TH" b="1" dirty="0"/>
              <a:t>จะต่อเข้ากับโป</a:t>
            </a:r>
            <a:r>
              <a:rPr lang="th-TH" b="1" dirty="0" err="1"/>
              <a:t>รเจกเตอร์</a:t>
            </a:r>
            <a:r>
              <a:rPr lang="th-TH" b="1" dirty="0"/>
              <a:t>รุ่นที่มีพอร์ตแบบ </a:t>
            </a:r>
            <a:r>
              <a:rPr lang="en-US" b="1" dirty="0"/>
              <a:t>USB </a:t>
            </a:r>
            <a:r>
              <a:rPr lang="th-TH" b="1" dirty="0"/>
              <a:t>ต้องทำอย่างไรบ้าง</a:t>
            </a:r>
          </a:p>
          <a:p>
            <a:pPr marL="514350" indent="-514350" algn="thaiDist">
              <a:buFont typeface="+mj-lt"/>
              <a:buAutoNum type="arabicPeriod"/>
            </a:pPr>
            <a:r>
              <a:rPr lang="th-TH" b="1" dirty="0"/>
              <a:t>ให้อธิบายความแตกต่างระหว่างการคัดลอกกับการย้ายไฟล์ มาพอเข้าใจ</a:t>
            </a:r>
          </a:p>
          <a:p>
            <a:pPr marL="514350" indent="-514350" algn="thaiDist">
              <a:buFont typeface="+mj-lt"/>
              <a:buAutoNum type="arabicPeriod"/>
            </a:pPr>
            <a:r>
              <a:rPr lang="th-TH" b="1" dirty="0"/>
              <a:t>ให้ยกตัวอย่างโปรแกรมที่สามารถบีบอัดไฟล์ได้ในปัจจุบันมา 2 อย่าง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4408D05-6F77-4E7E-8F5B-00827611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CAFAA-7D44-4D8E-AF58-E08D8F0A9874}" type="datetime1">
              <a:rPr lang="th-TH" smtClean="0"/>
              <a:t>13/07/64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0F34785-4BB5-46BD-869D-0EA8FC2D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5C6569C-C3A6-4AC0-88FD-E6FF8DCC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85123-F82A-4DFB-A603-A7A85F4A1A67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964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4.</a:t>
            </a:r>
            <a:r>
              <a:rPr lang="th-TH" dirty="0">
                <a:effectLst/>
              </a:rPr>
              <a:t>การเชื่อมต่ออุปกรณ์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976" y="1895978"/>
            <a:ext cx="7071805" cy="407168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th-TH" b="1" dirty="0">
                <a:solidFill>
                  <a:srgbClr val="C00000"/>
                </a:solidFill>
              </a:rPr>
              <a:t>การเชื่อมต่อพอร์ตยูเอสบี (</a:t>
            </a:r>
            <a:r>
              <a:rPr lang="en-US" b="1" dirty="0">
                <a:solidFill>
                  <a:srgbClr val="C00000"/>
                </a:solidFill>
              </a:rPr>
              <a:t>USB</a:t>
            </a:r>
            <a:r>
              <a:rPr lang="th-TH" b="1" dirty="0">
                <a:solidFill>
                  <a:srgbClr val="C00000"/>
                </a:solidFill>
              </a:rPr>
              <a:t>) </a:t>
            </a:r>
          </a:p>
          <a:p>
            <a:pPr marL="0" lv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dirty="0"/>
              <a:t>	เป็นอุปกรณ์</a:t>
            </a:r>
            <a:r>
              <a:rPr lang="th-TH" dirty="0" err="1"/>
              <a:t>อิเล็คทรอนิกส์</a:t>
            </a:r>
            <a:r>
              <a:rPr lang="th-TH" dirty="0"/>
              <a:t>ที่ใช้เชื่อมต่อระหว่างอุปกรณ์ 2 ชนิดหรือมากกว่า โดยผ่านช่องทางการสื่อสารที่เรียกว่า พอร์ต (</a:t>
            </a:r>
            <a:r>
              <a:rPr lang="en-US" dirty="0"/>
              <a:t>Port)</a:t>
            </a:r>
            <a:r>
              <a:rPr lang="th-TH" dirty="0"/>
              <a:t> เช่น เครื่องพิมพ์ โมเดม เม้า</a:t>
            </a:r>
            <a:r>
              <a:rPr lang="th-TH" dirty="0" err="1"/>
              <a:t>ส์</a:t>
            </a:r>
            <a:r>
              <a:rPr lang="th-TH" dirty="0"/>
              <a:t> คีย์บอร์ด หรือกล้องดิจิตอล เป็นต้น สำหรับคำว่า </a:t>
            </a:r>
            <a:r>
              <a:rPr lang="en-US" dirty="0"/>
              <a:t>USB </a:t>
            </a:r>
            <a:r>
              <a:rPr lang="th-TH" dirty="0"/>
              <a:t>ที่เรียกกันทั่วไปนั้น ย่อมาจากคำว่า </a:t>
            </a:r>
            <a:r>
              <a:rPr lang="th-TH" b="1" i="1" dirty="0">
                <a:solidFill>
                  <a:srgbClr val="FF0000"/>
                </a:solidFill>
              </a:rPr>
              <a:t>"</a:t>
            </a:r>
            <a:r>
              <a:rPr lang="en-US" b="1" i="1" dirty="0">
                <a:solidFill>
                  <a:srgbClr val="FF0000"/>
                </a:solidFill>
              </a:rPr>
              <a:t>Universal Serial Bus"</a:t>
            </a:r>
            <a:r>
              <a:rPr lang="th-TH" dirty="0"/>
              <a:t>สำหรับการใช้งานนั้น ง่ายต่อการติดตั้งและใช้งาน และไม่จำเป็นต้องใช้ไฟอื่น ๆ เพิ่มเติม เนื่องจาก </a:t>
            </a:r>
            <a:r>
              <a:rPr lang="en-US" dirty="0"/>
              <a:t>USB </a:t>
            </a:r>
            <a:r>
              <a:rPr lang="th-TH" dirty="0"/>
              <a:t>มีระบบไฟอยู่ในตัว (5 </a:t>
            </a:r>
            <a:r>
              <a:rPr lang="en-US" dirty="0"/>
              <a:t>Volt) </a:t>
            </a:r>
            <a:r>
              <a:rPr lang="th-TH" dirty="0"/>
              <a:t>ทำให้ง่ายในการเชื่อมต่ออุปกรณ์ทุกประเภท ส่งผลให้อุปกรณ์สาย </a:t>
            </a:r>
            <a:r>
              <a:rPr lang="en-US" dirty="0"/>
              <a:t>USB </a:t>
            </a:r>
            <a:r>
              <a:rPr lang="th-TH" dirty="0"/>
              <a:t>เป็นที่นิยมอย่างมากในทุก ๆ การเชื่อมต่ออุปกรณ์</a:t>
            </a:r>
            <a:endParaRPr lang="en-US" dirty="0"/>
          </a:p>
          <a:p>
            <a:pPr marL="0" lvl="0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B04-E61D-434E-B43B-5C1A3EA58CC8}" type="slidenum">
              <a:rPr lang="en-US" smtClean="0"/>
              <a:t>5</a:t>
            </a:fld>
            <a:endParaRPr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4855-7068-4BA0-906D-4546BD8201DC}" type="datetime1">
              <a:rPr lang="th-TH" smtClean="0"/>
              <a:t>13/07/64</a:t>
            </a:fld>
            <a:endParaRPr lang="th-TH"/>
          </a:p>
        </p:txBody>
      </p:sp>
      <p:pic>
        <p:nvPicPr>
          <p:cNvPr id="3074" name="Picture 2" descr="สาย USB อุปกรณ์เชื่อมต่อมาตรฐานสากลในอุตสาหกรรม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366936"/>
            <a:ext cx="3601409" cy="21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เคยสงสัยมั้ย? หัวแบบไหนเรียกอะไร - aSearcher หางาน หาคน สมัครงาน งานไอที  งานบัญชี งานธุรการ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2" t="52493" r="8386" b="15822"/>
          <a:stretch/>
        </p:blipFill>
        <p:spPr bwMode="auto">
          <a:xfrm>
            <a:off x="9405151" y="4636718"/>
            <a:ext cx="1154098" cy="15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6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4.</a:t>
            </a:r>
            <a:r>
              <a:rPr lang="th-TH" dirty="0">
                <a:effectLst/>
              </a:rPr>
              <a:t>การเชื่อมต่ออุปกรณ์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7071805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th-TH" b="1" dirty="0">
                <a:solidFill>
                  <a:srgbClr val="C00000"/>
                </a:solidFill>
              </a:rPr>
              <a:t>จำแนกตามรุ่นของ </a:t>
            </a:r>
            <a:r>
              <a:rPr lang="en-US" b="1" dirty="0">
                <a:solidFill>
                  <a:srgbClr val="C00000"/>
                </a:solidFill>
              </a:rPr>
              <a:t>USB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B04-E61D-434E-B43B-5C1A3EA58CC8}" type="slidenum">
              <a:rPr lang="en-US" smtClean="0"/>
              <a:t>6</a:t>
            </a:fld>
            <a:endParaRPr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4855-7068-4BA0-906D-4546BD8201DC}" type="datetime1">
              <a:rPr lang="th-TH" smtClean="0"/>
              <a:t>13/07/64</a:t>
            </a:fld>
            <a:endParaRPr lang="th-TH"/>
          </a:p>
        </p:txBody>
      </p:sp>
      <p:pic>
        <p:nvPicPr>
          <p:cNvPr id="8" name="รูปภาพ 7" descr="การคลิปหน้าจ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" y="2697601"/>
            <a:ext cx="4464769" cy="2904209"/>
          </a:xfrm>
          <a:prstGeom prst="rect">
            <a:avLst/>
          </a:prstGeom>
        </p:spPr>
      </p:pic>
      <p:pic>
        <p:nvPicPr>
          <p:cNvPr id="9" name="รูปภาพ 8" descr="การคลิปหน้าจอ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02" y="2899670"/>
            <a:ext cx="4031162" cy="2500070"/>
          </a:xfrm>
          <a:prstGeom prst="rect">
            <a:avLst/>
          </a:prstGeom>
        </p:spPr>
      </p:pic>
      <p:pic>
        <p:nvPicPr>
          <p:cNvPr id="10" name="รูปภาพ 9" descr="การคลิปหน้าจอ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466" y="3141623"/>
            <a:ext cx="3817534" cy="22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6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9241655" y="2379215"/>
            <a:ext cx="2672178" cy="34267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4.</a:t>
            </a:r>
            <a:r>
              <a:rPr lang="th-TH" dirty="0">
                <a:effectLst/>
              </a:rPr>
              <a:t>การเชื่อมต่ออุปกรณ์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435" y="1927654"/>
            <a:ext cx="8238767" cy="3017208"/>
          </a:xfrm>
        </p:spPr>
        <p:txBody>
          <a:bodyPr>
            <a:normAutofit/>
          </a:bodyPr>
          <a:lstStyle/>
          <a:p>
            <a:pPr lvl="0">
              <a:spcBef>
                <a:spcPts val="600"/>
              </a:spcBef>
            </a:pPr>
            <a:r>
              <a:rPr lang="th-TH" b="1" dirty="0">
                <a:solidFill>
                  <a:srgbClr val="C00000"/>
                </a:solidFill>
              </a:rPr>
              <a:t>การเชื่อมต่อพอร์ตมัลติมีเดีย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 algn="thaiDist">
              <a:spcBef>
                <a:spcPts val="600"/>
              </a:spcBef>
              <a:buNone/>
            </a:pPr>
            <a:r>
              <a:rPr lang="th-TH" dirty="0"/>
              <a:t>	ปัจจุบันนี้คอมพิวเตอร์ทุกเครื่อง มักจะติดตั้งการ์ดเสียงมาให้ด้วย ซึ่งการ์ดนี้จะมีช่องสำหรับต่อกับลำโพง ไมโครโฟน และพอร์ตสำหรับต่อกับจอยสติ๊กอยู่ในตัวโดยพอร์ตต่าง ๆ นั้นจะใช้สีแสดงหน้าที่การทำงาน เช่น ช่องสำหรับต่อลำโพงจะใช้แจ๊คสีเขียว ส่วนไมโครโฟนจะแทนที่ด้วยสีแดง และสีอื่น ๆ สำหรับแทนที่ </a:t>
            </a:r>
            <a:r>
              <a:rPr lang="en-US" dirty="0"/>
              <a:t>Line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dirty="0"/>
              <a:t>In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th-TH" dirty="0"/>
              <a:t>และ </a:t>
            </a:r>
            <a:r>
              <a:rPr lang="en-US" dirty="0"/>
              <a:t>Line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dirty="0"/>
              <a:t>Out </a:t>
            </a:r>
            <a:r>
              <a:rPr lang="th-TH" dirty="0"/>
              <a:t>นอกจากนั้นการ์ดเสียงรุ่นราคาถูก อาจจะไม่ใช้สีแสดงการทำงานของแจ๊คแต่ละตัว แต่จะมีสัญลักษณ์แสดงการทำงานสลักติดอยู่แทน</a:t>
            </a: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lvl="0" indent="0">
              <a:spcBef>
                <a:spcPts val="600"/>
              </a:spcBef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B04-E61D-434E-B43B-5C1A3EA58CC8}" type="slidenum">
              <a:rPr lang="en-US" smtClean="0"/>
              <a:t>7</a:t>
            </a:fld>
            <a:endParaRPr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5D5-2691-43CD-9D4E-0418E0FB838E}" type="datetime1">
              <a:rPr lang="th-TH" smtClean="0"/>
              <a:t>13/07/64</a:t>
            </a:fld>
            <a:endParaRPr lang="th-TH"/>
          </a:p>
        </p:txBody>
      </p:sp>
      <p:pic>
        <p:nvPicPr>
          <p:cNvPr id="8" name="Picture 2" descr="เคยสงสัยมั้ย? หัวแบบไหนเรียกอะไร - aSearcher หางาน หาคน สมัครงาน งานไอที  งานบัญชี งานธุรการ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2" t="28189" r="62696" b="7000"/>
          <a:stretch/>
        </p:blipFill>
        <p:spPr bwMode="auto">
          <a:xfrm>
            <a:off x="9428085" y="2379215"/>
            <a:ext cx="2112886" cy="319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5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4.</a:t>
            </a:r>
            <a:r>
              <a:rPr lang="th-TH" dirty="0">
                <a:effectLst/>
              </a:rPr>
              <a:t>การเชื่อมต่ออุปกรณ์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740" y="1825625"/>
            <a:ext cx="9685538" cy="4351338"/>
          </a:xfrm>
        </p:spPr>
        <p:txBody>
          <a:bodyPr>
            <a:normAutofit/>
          </a:bodyPr>
          <a:lstStyle/>
          <a:p>
            <a:r>
              <a:rPr lang="th-TH" b="1" dirty="0">
                <a:solidFill>
                  <a:srgbClr val="C00000"/>
                </a:solidFill>
              </a:rPr>
              <a:t>การเชื่อมต่อพอร์ตเฮชดีเอ็มไอ </a:t>
            </a:r>
          </a:p>
          <a:p>
            <a:pPr marL="0" indent="0" algn="thaiDist">
              <a:buNone/>
            </a:pPr>
            <a:r>
              <a:rPr lang="th-TH" dirty="0"/>
              <a:t>	เป็นระบบการเชื่อมต่อภาพและเสียงแบบใหม่ ย่อมาจากคำว่า </a:t>
            </a:r>
            <a:r>
              <a:rPr lang="th-TH" b="1" dirty="0">
                <a:solidFill>
                  <a:srgbClr val="C00000"/>
                </a:solidFill>
              </a:rPr>
              <a:t>(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th-TH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Definition</a:t>
            </a:r>
            <a:r>
              <a:rPr lang="th-TH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Multimedia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rgbClr val="C00000"/>
                </a:solidFill>
              </a:rPr>
              <a:t>Interface</a:t>
            </a:r>
            <a:r>
              <a:rPr lang="th-TH" b="1" dirty="0">
                <a:solidFill>
                  <a:srgbClr val="C00000"/>
                </a:solidFill>
              </a:rPr>
              <a:t>) </a:t>
            </a:r>
            <a:r>
              <a:rPr lang="th-TH" dirty="0"/>
              <a:t>โดยเฮชดีเอ็มไอจะเชื่อมต่อทั้งสัญญาณภาพ และเสียงระบบดิจิตอลแบบไม่มีการบีบอัดข้อมูลไว้ในสายสัญญาณเพียงเส้นเดียว ที่ให้ความคมชัดของภาพมีความละเอียด มีความคมลึก และให้เสียงที่สมบูรณ์แบบ </a:t>
            </a:r>
            <a:r>
              <a:rPr lang="en-US" dirty="0"/>
              <a:t>HDMI </a:t>
            </a:r>
            <a:r>
              <a:rPr lang="th-TH" dirty="0"/>
              <a:t>ถูกนำมาใช้กับอุปกรณ์ </a:t>
            </a:r>
            <a:r>
              <a:rPr lang="en-US" dirty="0"/>
              <a:t>Home Theatre </a:t>
            </a:r>
            <a:r>
              <a:rPr lang="th-TH" dirty="0"/>
              <a:t>หลายอย่างเช่น พลาสมาทีวี  แอลซีดีทีวี รวมถึงเครื่องเล่นบูลเรย์ (</a:t>
            </a:r>
            <a:r>
              <a:rPr lang="en-US" dirty="0" err="1"/>
              <a:t>Blu</a:t>
            </a:r>
            <a:r>
              <a:rPr lang="th-TH" dirty="0"/>
              <a:t>-</a:t>
            </a:r>
            <a:r>
              <a:rPr lang="en-US" dirty="0"/>
              <a:t>ray Player</a:t>
            </a:r>
            <a:r>
              <a:rPr lang="th-TH" dirty="0"/>
              <a:t>)</a:t>
            </a:r>
            <a:endParaRPr lang="en-US" dirty="0"/>
          </a:p>
          <a:p>
            <a:pPr lvl="0">
              <a:spcBef>
                <a:spcPts val="0"/>
              </a:spcBef>
            </a:pPr>
            <a:endParaRPr lang="en-US" dirty="0"/>
          </a:p>
          <a:p>
            <a:pPr marL="514350" indent="-514350">
              <a:spcBef>
                <a:spcPts val="0"/>
              </a:spcBef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B04-E61D-434E-B43B-5C1A3EA58CC8}" type="slidenum">
              <a:rPr lang="en-US" smtClean="0"/>
              <a:t>8</a:t>
            </a:fld>
            <a:endParaRPr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C12D-C331-4507-9666-2367D5C6CC6F}" type="datetime1">
              <a:rPr lang="th-TH" smtClean="0"/>
              <a:t>13/07/64</a:t>
            </a:fld>
            <a:endParaRPr lang="th-TH"/>
          </a:p>
        </p:txBody>
      </p:sp>
      <p:pic>
        <p:nvPicPr>
          <p:cNvPr id="8" name="Picture 4" descr="DVI ย่อมาจาก DigitalVideoInterface  เป็นอีกหนึ่งรูปแบบที่ได้รับความนิยมในการเช่ือมต่ออุปกรณ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-1220" r="39321" b="1220"/>
          <a:stretch/>
        </p:blipFill>
        <p:spPr bwMode="auto">
          <a:xfrm>
            <a:off x="10147176" y="2047312"/>
            <a:ext cx="1491450" cy="38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4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4.</a:t>
            </a:r>
            <a:r>
              <a:rPr lang="th-TH" dirty="0">
                <a:effectLst/>
              </a:rPr>
              <a:t>การเชื่อมต่ออุปกรณ์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741" y="1825625"/>
            <a:ext cx="8886546" cy="4351338"/>
          </a:xfrm>
        </p:spPr>
        <p:txBody>
          <a:bodyPr>
            <a:normAutofit/>
          </a:bodyPr>
          <a:lstStyle/>
          <a:p>
            <a:r>
              <a:rPr lang="th-TH" b="1" dirty="0">
                <a:solidFill>
                  <a:srgbClr val="FF0000"/>
                </a:solidFill>
              </a:rPr>
              <a:t>การเชื่อมต่อพอร์ต</a:t>
            </a:r>
            <a:r>
              <a:rPr lang="en-US" b="1" dirty="0">
                <a:solidFill>
                  <a:srgbClr val="FF0000"/>
                </a:solidFill>
              </a:rPr>
              <a:t> FireWire</a:t>
            </a:r>
          </a:p>
          <a:p>
            <a:pPr marL="0" indent="0" algn="thaiDist">
              <a:buNone/>
            </a:pPr>
            <a:r>
              <a:rPr lang="th-TH" dirty="0"/>
              <a:t>	</a:t>
            </a:r>
            <a:r>
              <a:rPr lang="en-US" dirty="0" err="1"/>
              <a:t>Firewire</a:t>
            </a:r>
            <a:r>
              <a:rPr lang="en-US" dirty="0"/>
              <a:t> </a:t>
            </a:r>
            <a:r>
              <a:rPr lang="th-TH" dirty="0"/>
              <a:t>หรือที่นักวิชาการเรียกว่า </a:t>
            </a:r>
            <a:r>
              <a:rPr lang="en-US" dirty="0"/>
              <a:t>“IEEE1394” High Performance Serial Bus </a:t>
            </a:r>
            <a:r>
              <a:rPr lang="th-TH" dirty="0"/>
              <a:t>มีลักษณะรูปร่างหน้าตาและลักษณะการใช้งานคล้าย </a:t>
            </a:r>
            <a:r>
              <a:rPr lang="en-US" dirty="0"/>
              <a:t>USB </a:t>
            </a:r>
            <a:r>
              <a:rPr lang="th-TH" dirty="0"/>
              <a:t>มาก แต่ </a:t>
            </a:r>
            <a:r>
              <a:rPr lang="en-US" dirty="0"/>
              <a:t>FireWire </a:t>
            </a:r>
            <a:r>
              <a:rPr lang="th-TH" dirty="0"/>
              <a:t>สามารถทำงานที่ความเร็วสูงกว่า </a:t>
            </a:r>
            <a:r>
              <a:rPr lang="en-US" dirty="0"/>
              <a:t>USB </a:t>
            </a:r>
            <a:r>
              <a:rPr lang="th-TH" dirty="0"/>
              <a:t>มาก (ปัจจุบันมี </a:t>
            </a:r>
            <a:r>
              <a:rPr lang="en-US" dirty="0"/>
              <a:t>Data Transfer Rate 400 Mbps) </a:t>
            </a:r>
            <a:r>
              <a:rPr lang="th-TH" dirty="0"/>
              <a:t>และ </a:t>
            </a:r>
            <a:r>
              <a:rPr lang="en-US" dirty="0"/>
              <a:t>FireWire </a:t>
            </a:r>
            <a:r>
              <a:rPr lang="th-TH" dirty="0"/>
              <a:t>มีจุดใช้งานหลักอยู่บนเครื่อง </a:t>
            </a:r>
            <a:r>
              <a:rPr lang="en-US" dirty="0"/>
              <a:t>Macintosh </a:t>
            </a:r>
            <a:r>
              <a:rPr lang="th-TH" dirty="0"/>
              <a:t>ซึ่งในปัจจุบันมี </a:t>
            </a:r>
            <a:r>
              <a:rPr lang="en-US" dirty="0"/>
              <a:t>mainboard</a:t>
            </a:r>
            <a:r>
              <a:rPr lang="th-TH" dirty="0"/>
              <a:t> ของ </a:t>
            </a:r>
            <a:r>
              <a:rPr lang="en-US" dirty="0"/>
              <a:t>PC</a:t>
            </a:r>
            <a:r>
              <a:rPr lang="th-TH" dirty="0"/>
              <a:t>ทั่วไปที่มี </a:t>
            </a:r>
            <a:r>
              <a:rPr lang="en-US" dirty="0"/>
              <a:t>port FireWire </a:t>
            </a:r>
            <a:r>
              <a:rPr lang="th-TH" dirty="0"/>
              <a:t>มาให้บ้างแล้ว แต่ยังไม่เป็นที่นิยมกันเนื่องจากราคาค่อนข้างสูง และอุปกรณ์สนับสนุนส่วนใหญ่ยังเป็นของ </a:t>
            </a:r>
            <a:r>
              <a:rPr lang="en-US" dirty="0"/>
              <a:t>Macintosh</a:t>
            </a:r>
          </a:p>
          <a:p>
            <a:pPr marL="514350" indent="-514350">
              <a:spcBef>
                <a:spcPts val="0"/>
              </a:spcBef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รายวิชาทักษะการใช้คอมพิวเตอร์และเทคโนโลยีสารสนเทศ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B04-E61D-434E-B43B-5C1A3EA58CC8}" type="slidenum">
              <a:rPr lang="en-US" smtClean="0"/>
              <a:t>9</a:t>
            </a:fld>
            <a:endParaRPr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C12D-C331-4507-9666-2367D5C6CC6F}" type="datetime1">
              <a:rPr lang="th-TH" smtClean="0"/>
              <a:t>13/07/64</a:t>
            </a:fld>
            <a:endParaRPr lang="th-TH"/>
          </a:p>
        </p:txBody>
      </p:sp>
      <p:pic>
        <p:nvPicPr>
          <p:cNvPr id="7170" name="Picture 2" descr="เคยสงสัยมั้ย? หัวแบบไหนเรียกอะไร - aSearcher หางาน หาคน สมัครงาน งานไอที  งานบัญชี งานธุรการ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5" t="61674" r="8308" b="24112"/>
          <a:stretch/>
        </p:blipFill>
        <p:spPr bwMode="auto">
          <a:xfrm>
            <a:off x="9982200" y="2674114"/>
            <a:ext cx="1722268" cy="108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 descr="การคลิปหน้าจอ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502" y="4190199"/>
            <a:ext cx="2301552" cy="1864734"/>
          </a:xfrm>
          <a:prstGeom prst="rect">
            <a:avLst/>
          </a:prstGeom>
        </p:spPr>
      </p:pic>
      <p:pic>
        <p:nvPicPr>
          <p:cNvPr id="7174" name="Picture 6" descr="new technology: FIREWI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t="27656" r="3417" b="23878"/>
          <a:stretch/>
        </p:blipFill>
        <p:spPr bwMode="auto">
          <a:xfrm>
            <a:off x="5095782" y="4486964"/>
            <a:ext cx="4172505" cy="167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80577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387D729E43782143BD9B185538B58C61" ma:contentTypeVersion="2" ma:contentTypeDescription="สร้างเอกสารใหม่" ma:contentTypeScope="" ma:versionID="d2702b194a208d00f499e8d4f920ce41">
  <xsd:schema xmlns:xsd="http://www.w3.org/2001/XMLSchema" xmlns:xs="http://www.w3.org/2001/XMLSchema" xmlns:p="http://schemas.microsoft.com/office/2006/metadata/properties" xmlns:ns2="d49e3db2-6a39-4c4c-add2-59f084b3484f" targetNamespace="http://schemas.microsoft.com/office/2006/metadata/properties" ma:root="true" ma:fieldsID="b07e2ae1332b82c51a0aa15aaa692e6b" ns2:_="">
    <xsd:import namespace="d49e3db2-6a39-4c4c-add2-59f084b348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9e3db2-6a39-4c4c-add2-59f084b348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57CF58-F056-4E31-A723-D8FB4EEEDE61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d49e3db2-6a39-4c4c-add2-59f084b3484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32F317F-48AC-4118-87C2-21EDF314C0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D31F87-FBA1-48BE-910F-7CC6F571BA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9e3db2-6a39-4c4c-add2-59f084b348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4048</Words>
  <Application>Microsoft Office PowerPoint</Application>
  <PresentationFormat>แบบจอกว้าง</PresentationFormat>
  <Paragraphs>352</Paragraphs>
  <Slides>43</Slides>
  <Notes>6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43</vt:i4>
      </vt:variant>
    </vt:vector>
  </HeadingPairs>
  <TitlesOfParts>
    <vt:vector size="48" baseType="lpstr">
      <vt:lpstr>Wingdings</vt:lpstr>
      <vt:lpstr>Calibri</vt:lpstr>
      <vt:lpstr>Arial</vt:lpstr>
      <vt:lpstr>TH SarabunPSK</vt:lpstr>
      <vt:lpstr>ธีมของ Office</vt:lpstr>
      <vt:lpstr>หน่วยการเรียนที่ 1 การทำงานของคอมพิวเตอร์ work with computers</vt:lpstr>
      <vt:lpstr>วัตถุประสงค์การเรียนรู้</vt:lpstr>
      <vt:lpstr>4.การเชื่อมต่ออุปกรณ์</vt:lpstr>
      <vt:lpstr>4.การเชื่อมต่ออุปกรณ์</vt:lpstr>
      <vt:lpstr>4.การเชื่อมต่ออุปกรณ์</vt:lpstr>
      <vt:lpstr>4.การเชื่อมต่ออุปกรณ์</vt:lpstr>
      <vt:lpstr>4.การเชื่อมต่ออุปกรณ์</vt:lpstr>
      <vt:lpstr>4.การเชื่อมต่ออุปกรณ์</vt:lpstr>
      <vt:lpstr>4.การเชื่อมต่ออุปกรณ์</vt:lpstr>
      <vt:lpstr>4.การเชื่อมต่ออุปกรณ์</vt:lpstr>
      <vt:lpstr>4.การเชื่อมต่ออุปกรณ์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5. ความรู้ด้านสุขภาวะดิจิทัล</vt:lpstr>
      <vt:lpstr>ปฏิบัติการ การใช้งานระบบปฏิบัติการ Windows 10 พื้นฐาน</vt:lpstr>
      <vt:lpstr>1. ทางลัดของสู่ระบบ Windows</vt:lpstr>
      <vt:lpstr>2. เปิด Desktop ทันทีที่มุมขวาล่าง</vt:lpstr>
      <vt:lpstr>3. ปรับ Shortcut บน Start Menu ได้ง่าย</vt:lpstr>
      <vt:lpstr>4. ควบคุม Taskbar ง่ายๆ ด้วยคลิกเดียว</vt:lpstr>
      <vt:lpstr>การถอน/ติดตั้ง และการเปลี่ยนแปลงโปรแกรม</vt:lpstr>
      <vt:lpstr>การถอน/ติดตั้ง และการเปลี่ยนแปลงโปรแกรม</vt:lpstr>
      <vt:lpstr>การจัดการไฟล์และโฟลเดอร์</vt:lpstr>
      <vt:lpstr>การบีบอัดไฟล์</vt:lpstr>
      <vt:lpstr>การสำรองข้อมูลและกู้คืนข้อมูล</vt:lpstr>
      <vt:lpstr>การสำรองข้อมูล</vt:lpstr>
      <vt:lpstr>เครื่องมือในการสำรองข้อมูล</vt:lpstr>
      <vt:lpstr>แหล่งเก็บข้อมูลสำรอง</vt:lpstr>
      <vt:lpstr>การใช้โปรแกรมอรรถประโยชน์ของ ระบบปฏิบัติการ Windows 10  ในการ Back up/Restore (workshop)</vt:lpstr>
      <vt:lpstr>งานนำเสนอ PowerPoint</vt:lpstr>
      <vt:lpstr>งานนำเสนอ PowerPoint</vt:lpstr>
      <vt:lpstr>Back up/Restore (like Windows 7 Style)</vt:lpstr>
      <vt:lpstr>งานนำเสนอ PowerPoint</vt:lpstr>
      <vt:lpstr>งานนำเสนอ PowerPoint</vt:lpstr>
      <vt:lpstr>แบบฝึกหัด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พีรพัฒน์ ทองพานิชย์</dc:creator>
  <cp:lastModifiedBy>Tawan A</cp:lastModifiedBy>
  <cp:revision>164</cp:revision>
  <cp:lastPrinted>2021-07-09T09:44:47Z</cp:lastPrinted>
  <dcterms:created xsi:type="dcterms:W3CDTF">2020-07-08T06:10:21Z</dcterms:created>
  <dcterms:modified xsi:type="dcterms:W3CDTF">2021-07-12T17:40:41Z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0x010100387D729E43782143BD9B185538B58C61</vt:lpwstr>
  </property>
</Properties>
</file>